
<file path=[Content_Types].xml><?xml version="1.0" encoding="utf-8"?>
<Types xmlns="http://schemas.openxmlformats.org/package/2006/content-types">
  <Default Extension="xml" ContentType="application/xml"/>
  <Default Extension="jpeg" ContentType="image/jpeg"/>
  <Default Extension="mp3" ContentType="audio/m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39"/>
  </p:notesMasterIdLst>
  <p:sldIdLst>
    <p:sldId id="256" r:id="rId2"/>
    <p:sldId id="289" r:id="rId3"/>
    <p:sldId id="297" r:id="rId4"/>
    <p:sldId id="291" r:id="rId5"/>
    <p:sldId id="292" r:id="rId6"/>
    <p:sldId id="293" r:id="rId7"/>
    <p:sldId id="294" r:id="rId8"/>
    <p:sldId id="295" r:id="rId9"/>
    <p:sldId id="296" r:id="rId10"/>
    <p:sldId id="282" r:id="rId11"/>
    <p:sldId id="286" r:id="rId12"/>
    <p:sldId id="283" r:id="rId13"/>
    <p:sldId id="285" r:id="rId14"/>
    <p:sldId id="287" r:id="rId15"/>
    <p:sldId id="257" r:id="rId16"/>
    <p:sldId id="281" r:id="rId17"/>
    <p:sldId id="262" r:id="rId18"/>
    <p:sldId id="263" r:id="rId19"/>
    <p:sldId id="264" r:id="rId20"/>
    <p:sldId id="265" r:id="rId21"/>
    <p:sldId id="266" r:id="rId22"/>
    <p:sldId id="267" r:id="rId23"/>
    <p:sldId id="259" r:id="rId24"/>
    <p:sldId id="268" r:id="rId25"/>
    <p:sldId id="269" r:id="rId26"/>
    <p:sldId id="271" r:id="rId27"/>
    <p:sldId id="270" r:id="rId28"/>
    <p:sldId id="275" r:id="rId29"/>
    <p:sldId id="288" r:id="rId30"/>
    <p:sldId id="272" r:id="rId31"/>
    <p:sldId id="273" r:id="rId32"/>
    <p:sldId id="274" r:id="rId33"/>
    <p:sldId id="276" r:id="rId34"/>
    <p:sldId id="277" r:id="rId35"/>
    <p:sldId id="278" r:id="rId36"/>
    <p:sldId id="279"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1"/>
    <p:restoredTop sz="94421"/>
  </p:normalViewPr>
  <p:slideViewPr>
    <p:cSldViewPr snapToGrid="0" snapToObjects="1">
      <p:cViewPr varScale="1">
        <p:scale>
          <a:sx n="77" d="100"/>
          <a:sy n="77" d="100"/>
        </p:scale>
        <p:origin x="88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CF96F-AB1B-0649-9863-1062BD391550}"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de-DE"/>
        </a:p>
      </dgm:t>
    </dgm:pt>
    <dgm:pt modelId="{DF9474E8-CE89-644D-81B9-A36CF782FA26}">
      <dgm:prSet phldrT="[Text]"/>
      <dgm:spPr/>
      <dgm:t>
        <a:bodyPr/>
        <a:lstStyle/>
        <a:p>
          <a:r>
            <a:rPr lang="de-DE" dirty="0" smtClean="0"/>
            <a:t>Scientific </a:t>
          </a:r>
          <a:r>
            <a:rPr lang="de-DE" dirty="0" err="1" smtClean="0"/>
            <a:t>view</a:t>
          </a:r>
          <a:endParaRPr lang="de-DE" dirty="0"/>
        </a:p>
      </dgm:t>
    </dgm:pt>
    <dgm:pt modelId="{E0EF5D76-C144-6547-B042-3F24CA4A6A3C}" type="parTrans" cxnId="{FDD7C8BD-354E-9B42-94E4-2BC936DAACC0}">
      <dgm:prSet/>
      <dgm:spPr/>
      <dgm:t>
        <a:bodyPr/>
        <a:lstStyle/>
        <a:p>
          <a:endParaRPr lang="de-DE"/>
        </a:p>
      </dgm:t>
    </dgm:pt>
    <dgm:pt modelId="{CF70CCE9-8568-BB43-A52D-5D0CC3D62CF1}" type="sibTrans" cxnId="{FDD7C8BD-354E-9B42-94E4-2BC936DAACC0}">
      <dgm:prSet/>
      <dgm:spPr/>
      <dgm:t>
        <a:bodyPr/>
        <a:lstStyle/>
        <a:p>
          <a:endParaRPr lang="de-DE"/>
        </a:p>
      </dgm:t>
    </dgm:pt>
    <dgm:pt modelId="{9651D390-D9B4-D048-9BBF-2CCC36C5783B}">
      <dgm:prSet phldrT="[Text]"/>
      <dgm:spPr/>
      <dgm:t>
        <a:bodyPr/>
        <a:lstStyle/>
        <a:p>
          <a:r>
            <a:rPr lang="de-DE" dirty="0" smtClean="0"/>
            <a:t>Internal </a:t>
          </a:r>
          <a:r>
            <a:rPr lang="de-DE" dirty="0" err="1" smtClean="0"/>
            <a:t>view</a:t>
          </a:r>
          <a:endParaRPr lang="de-DE" dirty="0"/>
        </a:p>
      </dgm:t>
    </dgm:pt>
    <dgm:pt modelId="{3545F1AD-3B0F-3E4C-8BC7-459734FE46F8}" type="parTrans" cxnId="{83B61AF5-126D-FB4D-8454-BACCBCACAD35}">
      <dgm:prSet/>
      <dgm:spPr/>
      <dgm:t>
        <a:bodyPr/>
        <a:lstStyle/>
        <a:p>
          <a:endParaRPr lang="de-DE"/>
        </a:p>
      </dgm:t>
    </dgm:pt>
    <dgm:pt modelId="{D82663FC-A8BA-C54A-AC47-CA0950EB84D0}" type="sibTrans" cxnId="{83B61AF5-126D-FB4D-8454-BACCBCACAD35}">
      <dgm:prSet/>
      <dgm:spPr/>
      <dgm:t>
        <a:bodyPr/>
        <a:lstStyle/>
        <a:p>
          <a:endParaRPr lang="de-DE"/>
        </a:p>
      </dgm:t>
    </dgm:pt>
    <dgm:pt modelId="{4D366AE7-8448-F74E-9BD6-C7A3A5D4F7A4}">
      <dgm:prSet phldrT="[Text]"/>
      <dgm:spPr/>
      <dgm:t>
        <a:bodyPr/>
        <a:lstStyle/>
        <a:p>
          <a:r>
            <a:rPr lang="de-DE" dirty="0" err="1" smtClean="0"/>
            <a:t>External</a:t>
          </a:r>
          <a:r>
            <a:rPr lang="de-DE" dirty="0" smtClean="0"/>
            <a:t> </a:t>
          </a:r>
          <a:r>
            <a:rPr lang="de-DE" dirty="0" err="1" smtClean="0"/>
            <a:t>view</a:t>
          </a:r>
          <a:endParaRPr lang="de-DE" dirty="0"/>
        </a:p>
      </dgm:t>
    </dgm:pt>
    <dgm:pt modelId="{EEAD20F2-8F5A-3F49-A9C5-8FCEE3C65A6F}" type="parTrans" cxnId="{3CCA2C51-CA34-AA42-B620-36DEF68072E5}">
      <dgm:prSet/>
      <dgm:spPr/>
      <dgm:t>
        <a:bodyPr/>
        <a:lstStyle/>
        <a:p>
          <a:endParaRPr lang="de-DE"/>
        </a:p>
      </dgm:t>
    </dgm:pt>
    <dgm:pt modelId="{C5933B42-CE40-C24F-8FE4-CDEA9E124001}" type="sibTrans" cxnId="{3CCA2C51-CA34-AA42-B620-36DEF68072E5}">
      <dgm:prSet/>
      <dgm:spPr/>
      <dgm:t>
        <a:bodyPr/>
        <a:lstStyle/>
        <a:p>
          <a:pPr rtl="0"/>
          <a:endParaRPr lang="de-DE"/>
        </a:p>
      </dgm:t>
    </dgm:pt>
    <dgm:pt modelId="{C75E5BCD-1AE7-2F4E-8656-96688DDC7CE5}" type="pres">
      <dgm:prSet presAssocID="{8A3CF96F-AB1B-0649-9863-1062BD391550}" presName="Name0" presStyleCnt="0">
        <dgm:presLayoutVars>
          <dgm:dir/>
          <dgm:resizeHandles val="exact"/>
        </dgm:presLayoutVars>
      </dgm:prSet>
      <dgm:spPr/>
      <dgm:t>
        <a:bodyPr/>
        <a:lstStyle/>
        <a:p>
          <a:endParaRPr lang="de-DE"/>
        </a:p>
      </dgm:t>
    </dgm:pt>
    <dgm:pt modelId="{496F1F01-A534-D742-A4B5-6F14C776CA5C}" type="pres">
      <dgm:prSet presAssocID="{DF9474E8-CE89-644D-81B9-A36CF782FA26}" presName="node" presStyleLbl="node1" presStyleIdx="0" presStyleCnt="3">
        <dgm:presLayoutVars>
          <dgm:bulletEnabled val="1"/>
        </dgm:presLayoutVars>
      </dgm:prSet>
      <dgm:spPr/>
      <dgm:t>
        <a:bodyPr/>
        <a:lstStyle/>
        <a:p>
          <a:endParaRPr lang="de-DE"/>
        </a:p>
      </dgm:t>
    </dgm:pt>
    <dgm:pt modelId="{87D62937-62A7-2E47-98B8-DF291D34EE92}" type="pres">
      <dgm:prSet presAssocID="{CF70CCE9-8568-BB43-A52D-5D0CC3D62CF1}" presName="sibTrans" presStyleLbl="sibTrans2D1" presStyleIdx="0" presStyleCnt="3"/>
      <dgm:spPr/>
      <dgm:t>
        <a:bodyPr/>
        <a:lstStyle/>
        <a:p>
          <a:endParaRPr lang="de-DE"/>
        </a:p>
      </dgm:t>
    </dgm:pt>
    <dgm:pt modelId="{2C3186FB-3D71-1F40-90C6-0FF54A3C8966}" type="pres">
      <dgm:prSet presAssocID="{CF70CCE9-8568-BB43-A52D-5D0CC3D62CF1}" presName="connectorText" presStyleLbl="sibTrans2D1" presStyleIdx="0" presStyleCnt="3"/>
      <dgm:spPr/>
      <dgm:t>
        <a:bodyPr/>
        <a:lstStyle/>
        <a:p>
          <a:endParaRPr lang="de-DE"/>
        </a:p>
      </dgm:t>
    </dgm:pt>
    <dgm:pt modelId="{39287BAB-1B79-5640-A240-218637893D91}" type="pres">
      <dgm:prSet presAssocID="{9651D390-D9B4-D048-9BBF-2CCC36C5783B}" presName="node" presStyleLbl="node1" presStyleIdx="1" presStyleCnt="3">
        <dgm:presLayoutVars>
          <dgm:bulletEnabled val="1"/>
        </dgm:presLayoutVars>
      </dgm:prSet>
      <dgm:spPr/>
      <dgm:t>
        <a:bodyPr/>
        <a:lstStyle/>
        <a:p>
          <a:endParaRPr lang="de-DE"/>
        </a:p>
      </dgm:t>
    </dgm:pt>
    <dgm:pt modelId="{A576ED48-5C73-AB4D-B0B5-CB7E62FEE169}" type="pres">
      <dgm:prSet presAssocID="{D82663FC-A8BA-C54A-AC47-CA0950EB84D0}" presName="sibTrans" presStyleLbl="sibTrans2D1" presStyleIdx="1" presStyleCnt="3"/>
      <dgm:spPr/>
      <dgm:t>
        <a:bodyPr/>
        <a:lstStyle/>
        <a:p>
          <a:endParaRPr lang="de-DE"/>
        </a:p>
      </dgm:t>
    </dgm:pt>
    <dgm:pt modelId="{5C9B6AD4-8DBD-F046-9741-5FE7E08786A2}" type="pres">
      <dgm:prSet presAssocID="{D82663FC-A8BA-C54A-AC47-CA0950EB84D0}" presName="connectorText" presStyleLbl="sibTrans2D1" presStyleIdx="1" presStyleCnt="3"/>
      <dgm:spPr/>
      <dgm:t>
        <a:bodyPr/>
        <a:lstStyle/>
        <a:p>
          <a:endParaRPr lang="de-DE"/>
        </a:p>
      </dgm:t>
    </dgm:pt>
    <dgm:pt modelId="{F43A3DD3-E62B-3E45-9F00-9D3126806F0E}" type="pres">
      <dgm:prSet presAssocID="{4D366AE7-8448-F74E-9BD6-C7A3A5D4F7A4}" presName="node" presStyleLbl="node1" presStyleIdx="2" presStyleCnt="3">
        <dgm:presLayoutVars>
          <dgm:bulletEnabled val="1"/>
        </dgm:presLayoutVars>
      </dgm:prSet>
      <dgm:spPr/>
      <dgm:t>
        <a:bodyPr/>
        <a:lstStyle/>
        <a:p>
          <a:endParaRPr lang="de-DE"/>
        </a:p>
      </dgm:t>
    </dgm:pt>
    <dgm:pt modelId="{DA0423D2-EA43-8345-9F97-EE954E08C8A5}" type="pres">
      <dgm:prSet presAssocID="{C5933B42-CE40-C24F-8FE4-CDEA9E124001}" presName="sibTrans" presStyleLbl="sibTrans2D1" presStyleIdx="2" presStyleCnt="3"/>
      <dgm:spPr/>
      <dgm:t>
        <a:bodyPr/>
        <a:lstStyle/>
        <a:p>
          <a:endParaRPr lang="de-DE"/>
        </a:p>
      </dgm:t>
    </dgm:pt>
    <dgm:pt modelId="{45CD86D1-3197-3B4F-AB34-38A7F149496E}" type="pres">
      <dgm:prSet presAssocID="{C5933B42-CE40-C24F-8FE4-CDEA9E124001}" presName="connectorText" presStyleLbl="sibTrans2D1" presStyleIdx="2" presStyleCnt="3"/>
      <dgm:spPr/>
      <dgm:t>
        <a:bodyPr/>
        <a:lstStyle/>
        <a:p>
          <a:endParaRPr lang="de-DE"/>
        </a:p>
      </dgm:t>
    </dgm:pt>
  </dgm:ptLst>
  <dgm:cxnLst>
    <dgm:cxn modelId="{54F13FDE-5989-2D41-BCAF-829F948D518E}" type="presOf" srcId="{CF70CCE9-8568-BB43-A52D-5D0CC3D62CF1}" destId="{2C3186FB-3D71-1F40-90C6-0FF54A3C8966}" srcOrd="1" destOrd="0" presId="urn:microsoft.com/office/officeart/2005/8/layout/cycle7"/>
    <dgm:cxn modelId="{FDD7C8BD-354E-9B42-94E4-2BC936DAACC0}" srcId="{8A3CF96F-AB1B-0649-9863-1062BD391550}" destId="{DF9474E8-CE89-644D-81B9-A36CF782FA26}" srcOrd="0" destOrd="0" parTransId="{E0EF5D76-C144-6547-B042-3F24CA4A6A3C}" sibTransId="{CF70CCE9-8568-BB43-A52D-5D0CC3D62CF1}"/>
    <dgm:cxn modelId="{83B61AF5-126D-FB4D-8454-BACCBCACAD35}" srcId="{8A3CF96F-AB1B-0649-9863-1062BD391550}" destId="{9651D390-D9B4-D048-9BBF-2CCC36C5783B}" srcOrd="1" destOrd="0" parTransId="{3545F1AD-3B0F-3E4C-8BC7-459734FE46F8}" sibTransId="{D82663FC-A8BA-C54A-AC47-CA0950EB84D0}"/>
    <dgm:cxn modelId="{2FDFC794-3352-C249-853F-AA6A7B95C37F}" type="presOf" srcId="{8A3CF96F-AB1B-0649-9863-1062BD391550}" destId="{C75E5BCD-1AE7-2F4E-8656-96688DDC7CE5}" srcOrd="0" destOrd="0" presId="urn:microsoft.com/office/officeart/2005/8/layout/cycle7"/>
    <dgm:cxn modelId="{03DE1504-587C-FC4D-B502-F775B323C48A}" type="presOf" srcId="{C5933B42-CE40-C24F-8FE4-CDEA9E124001}" destId="{DA0423D2-EA43-8345-9F97-EE954E08C8A5}" srcOrd="0" destOrd="0" presId="urn:microsoft.com/office/officeart/2005/8/layout/cycle7"/>
    <dgm:cxn modelId="{83AACCBC-7857-854B-9B8C-43166BDD86B6}" type="presOf" srcId="{4D366AE7-8448-F74E-9BD6-C7A3A5D4F7A4}" destId="{F43A3DD3-E62B-3E45-9F00-9D3126806F0E}" srcOrd="0" destOrd="0" presId="urn:microsoft.com/office/officeart/2005/8/layout/cycle7"/>
    <dgm:cxn modelId="{15CE9D40-E7D8-0643-AE08-B0016EF27BA9}" type="presOf" srcId="{9651D390-D9B4-D048-9BBF-2CCC36C5783B}" destId="{39287BAB-1B79-5640-A240-218637893D91}" srcOrd="0" destOrd="0" presId="urn:microsoft.com/office/officeart/2005/8/layout/cycle7"/>
    <dgm:cxn modelId="{CA3D9690-5085-9544-9E79-ABDA378B480C}" type="presOf" srcId="{D82663FC-A8BA-C54A-AC47-CA0950EB84D0}" destId="{5C9B6AD4-8DBD-F046-9741-5FE7E08786A2}" srcOrd="1" destOrd="0" presId="urn:microsoft.com/office/officeart/2005/8/layout/cycle7"/>
    <dgm:cxn modelId="{3CCA2C51-CA34-AA42-B620-36DEF68072E5}" srcId="{8A3CF96F-AB1B-0649-9863-1062BD391550}" destId="{4D366AE7-8448-F74E-9BD6-C7A3A5D4F7A4}" srcOrd="2" destOrd="0" parTransId="{EEAD20F2-8F5A-3F49-A9C5-8FCEE3C65A6F}" sibTransId="{C5933B42-CE40-C24F-8FE4-CDEA9E124001}"/>
    <dgm:cxn modelId="{B563E2EC-8247-E946-9E35-592F24813F96}" type="presOf" srcId="{DF9474E8-CE89-644D-81B9-A36CF782FA26}" destId="{496F1F01-A534-D742-A4B5-6F14C776CA5C}" srcOrd="0" destOrd="0" presId="urn:microsoft.com/office/officeart/2005/8/layout/cycle7"/>
    <dgm:cxn modelId="{92BEEDAD-12DE-D94A-9A94-B970E341B348}" type="presOf" srcId="{C5933B42-CE40-C24F-8FE4-CDEA9E124001}" destId="{45CD86D1-3197-3B4F-AB34-38A7F149496E}" srcOrd="1" destOrd="0" presId="urn:microsoft.com/office/officeart/2005/8/layout/cycle7"/>
    <dgm:cxn modelId="{7D2C5573-6B07-8444-94D6-54FE94B4B6D4}" type="presOf" srcId="{CF70CCE9-8568-BB43-A52D-5D0CC3D62CF1}" destId="{87D62937-62A7-2E47-98B8-DF291D34EE92}" srcOrd="0" destOrd="0" presId="urn:microsoft.com/office/officeart/2005/8/layout/cycle7"/>
    <dgm:cxn modelId="{9F41D3D3-A3F1-6943-A683-D3912CFF7A61}" type="presOf" srcId="{D82663FC-A8BA-C54A-AC47-CA0950EB84D0}" destId="{A576ED48-5C73-AB4D-B0B5-CB7E62FEE169}" srcOrd="0" destOrd="0" presId="urn:microsoft.com/office/officeart/2005/8/layout/cycle7"/>
    <dgm:cxn modelId="{D337C405-4842-CF43-8992-BE04D8916F35}" type="presParOf" srcId="{C75E5BCD-1AE7-2F4E-8656-96688DDC7CE5}" destId="{496F1F01-A534-D742-A4B5-6F14C776CA5C}" srcOrd="0" destOrd="0" presId="urn:microsoft.com/office/officeart/2005/8/layout/cycle7"/>
    <dgm:cxn modelId="{91466B9F-C656-2044-BA2F-5194E83ED24E}" type="presParOf" srcId="{C75E5BCD-1AE7-2F4E-8656-96688DDC7CE5}" destId="{87D62937-62A7-2E47-98B8-DF291D34EE92}" srcOrd="1" destOrd="0" presId="urn:microsoft.com/office/officeart/2005/8/layout/cycle7"/>
    <dgm:cxn modelId="{1C03EA6F-6964-2B42-9924-FAC7BD523B1B}" type="presParOf" srcId="{87D62937-62A7-2E47-98B8-DF291D34EE92}" destId="{2C3186FB-3D71-1F40-90C6-0FF54A3C8966}" srcOrd="0" destOrd="0" presId="urn:microsoft.com/office/officeart/2005/8/layout/cycle7"/>
    <dgm:cxn modelId="{5E0C1185-4CA0-C448-B451-73AE28E373D6}" type="presParOf" srcId="{C75E5BCD-1AE7-2F4E-8656-96688DDC7CE5}" destId="{39287BAB-1B79-5640-A240-218637893D91}" srcOrd="2" destOrd="0" presId="urn:microsoft.com/office/officeart/2005/8/layout/cycle7"/>
    <dgm:cxn modelId="{2751036A-2CFD-0A4F-84D6-0C1B1264E13C}" type="presParOf" srcId="{C75E5BCD-1AE7-2F4E-8656-96688DDC7CE5}" destId="{A576ED48-5C73-AB4D-B0B5-CB7E62FEE169}" srcOrd="3" destOrd="0" presId="urn:microsoft.com/office/officeart/2005/8/layout/cycle7"/>
    <dgm:cxn modelId="{9EE34548-AD78-8E48-9DC4-C222995F7EF5}" type="presParOf" srcId="{A576ED48-5C73-AB4D-B0B5-CB7E62FEE169}" destId="{5C9B6AD4-8DBD-F046-9741-5FE7E08786A2}" srcOrd="0" destOrd="0" presId="urn:microsoft.com/office/officeart/2005/8/layout/cycle7"/>
    <dgm:cxn modelId="{AF208498-DEEC-8F49-8DEB-AE1E22AE59A7}" type="presParOf" srcId="{C75E5BCD-1AE7-2F4E-8656-96688DDC7CE5}" destId="{F43A3DD3-E62B-3E45-9F00-9D3126806F0E}" srcOrd="4" destOrd="0" presId="urn:microsoft.com/office/officeart/2005/8/layout/cycle7"/>
    <dgm:cxn modelId="{4D43CC63-0481-024C-94AE-078B77FC0F65}" type="presParOf" srcId="{C75E5BCD-1AE7-2F4E-8656-96688DDC7CE5}" destId="{DA0423D2-EA43-8345-9F97-EE954E08C8A5}" srcOrd="5" destOrd="0" presId="urn:microsoft.com/office/officeart/2005/8/layout/cycle7"/>
    <dgm:cxn modelId="{392968DA-F4C6-D44F-95AA-83B360A5A21E}" type="presParOf" srcId="{DA0423D2-EA43-8345-9F97-EE954E08C8A5}" destId="{45CD86D1-3197-3B4F-AB34-38A7F149496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F1F01-A534-D742-A4B5-6F14C776CA5C}">
      <dsp:nvSpPr>
        <dsp:cNvPr id="0" name=""/>
        <dsp:cNvSpPr/>
      </dsp:nvSpPr>
      <dsp:spPr>
        <a:xfrm>
          <a:off x="2013297" y="1082"/>
          <a:ext cx="2113738" cy="105686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smtClean="0"/>
            <a:t>Scientific </a:t>
          </a:r>
          <a:r>
            <a:rPr lang="de-DE" sz="2900" kern="1200" dirty="0" err="1" smtClean="0"/>
            <a:t>view</a:t>
          </a:r>
          <a:endParaRPr lang="de-DE" sz="2900" kern="1200" dirty="0"/>
        </a:p>
      </dsp:txBody>
      <dsp:txXfrm>
        <a:off x="2044252" y="32037"/>
        <a:ext cx="2051828" cy="994959"/>
      </dsp:txXfrm>
    </dsp:sp>
    <dsp:sp modelId="{87D62937-62A7-2E47-98B8-DF291D34EE92}">
      <dsp:nvSpPr>
        <dsp:cNvPr id="0" name=""/>
        <dsp:cNvSpPr/>
      </dsp:nvSpPr>
      <dsp:spPr>
        <a:xfrm rot="3600000">
          <a:off x="3392227" y="1855591"/>
          <a:ext cx="1100663" cy="369904"/>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e-DE" sz="1700" kern="1200"/>
        </a:p>
      </dsp:txBody>
      <dsp:txXfrm>
        <a:off x="3503198" y="1929572"/>
        <a:ext cx="878721" cy="221942"/>
      </dsp:txXfrm>
    </dsp:sp>
    <dsp:sp modelId="{39287BAB-1B79-5640-A240-218637893D91}">
      <dsp:nvSpPr>
        <dsp:cNvPr id="0" name=""/>
        <dsp:cNvSpPr/>
      </dsp:nvSpPr>
      <dsp:spPr>
        <a:xfrm>
          <a:off x="3758081" y="3023135"/>
          <a:ext cx="2113738" cy="105686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smtClean="0"/>
            <a:t>Internal </a:t>
          </a:r>
          <a:r>
            <a:rPr lang="de-DE" sz="2900" kern="1200" dirty="0" err="1" smtClean="0"/>
            <a:t>view</a:t>
          </a:r>
          <a:endParaRPr lang="de-DE" sz="2900" kern="1200" dirty="0"/>
        </a:p>
      </dsp:txBody>
      <dsp:txXfrm>
        <a:off x="3789036" y="3054090"/>
        <a:ext cx="2051828" cy="994959"/>
      </dsp:txXfrm>
    </dsp:sp>
    <dsp:sp modelId="{A576ED48-5C73-AB4D-B0B5-CB7E62FEE169}">
      <dsp:nvSpPr>
        <dsp:cNvPr id="0" name=""/>
        <dsp:cNvSpPr/>
      </dsp:nvSpPr>
      <dsp:spPr>
        <a:xfrm rot="10800000">
          <a:off x="2519835" y="3366618"/>
          <a:ext cx="1100663" cy="369904"/>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e-DE" sz="1700" kern="1200"/>
        </a:p>
      </dsp:txBody>
      <dsp:txXfrm rot="10800000">
        <a:off x="2630806" y="3440599"/>
        <a:ext cx="878721" cy="221942"/>
      </dsp:txXfrm>
    </dsp:sp>
    <dsp:sp modelId="{F43A3DD3-E62B-3E45-9F00-9D3126806F0E}">
      <dsp:nvSpPr>
        <dsp:cNvPr id="0" name=""/>
        <dsp:cNvSpPr/>
      </dsp:nvSpPr>
      <dsp:spPr>
        <a:xfrm>
          <a:off x="268514" y="3023135"/>
          <a:ext cx="2113738" cy="105686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err="1" smtClean="0"/>
            <a:t>External</a:t>
          </a:r>
          <a:r>
            <a:rPr lang="de-DE" sz="2900" kern="1200" dirty="0" smtClean="0"/>
            <a:t> </a:t>
          </a:r>
          <a:r>
            <a:rPr lang="de-DE" sz="2900" kern="1200" dirty="0" err="1" smtClean="0"/>
            <a:t>view</a:t>
          </a:r>
          <a:endParaRPr lang="de-DE" sz="2900" kern="1200" dirty="0"/>
        </a:p>
      </dsp:txBody>
      <dsp:txXfrm>
        <a:off x="299469" y="3054090"/>
        <a:ext cx="2051828" cy="994959"/>
      </dsp:txXfrm>
    </dsp:sp>
    <dsp:sp modelId="{DA0423D2-EA43-8345-9F97-EE954E08C8A5}">
      <dsp:nvSpPr>
        <dsp:cNvPr id="0" name=""/>
        <dsp:cNvSpPr/>
      </dsp:nvSpPr>
      <dsp:spPr>
        <a:xfrm rot="18000000">
          <a:off x="1647443" y="1855591"/>
          <a:ext cx="1100663" cy="369904"/>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endParaRPr lang="de-DE" sz="1700" kern="1200"/>
        </a:p>
      </dsp:txBody>
      <dsp:txXfrm>
        <a:off x="1758414" y="1929572"/>
        <a:ext cx="878721" cy="22194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A0F7B-6C97-F14B-A65F-C7EF2C6A9F0E}" type="datetimeFigureOut">
              <a:rPr lang="de-DE" smtClean="0"/>
              <a:t>14.06.16</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53EC8-DDFB-A24D-9FB2-B6E40A12A114}" type="slidenum">
              <a:rPr lang="de-DE" smtClean="0"/>
              <a:t>‹Nr.›</a:t>
            </a:fld>
            <a:endParaRPr lang="de-DE"/>
          </a:p>
        </p:txBody>
      </p:sp>
    </p:spTree>
    <p:extLst>
      <p:ext uri="{BB962C8B-B14F-4D97-AF65-F5344CB8AC3E}">
        <p14:creationId xmlns:p14="http://schemas.microsoft.com/office/powerpoint/2010/main" val="114961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DA53EC8-DDFB-A24D-9FB2-B6E40A12A114}" type="slidenum">
              <a:rPr lang="de-DE" smtClean="0"/>
              <a:t>1</a:t>
            </a:fld>
            <a:endParaRPr lang="de-DE"/>
          </a:p>
        </p:txBody>
      </p:sp>
    </p:spTree>
    <p:extLst>
      <p:ext uri="{BB962C8B-B14F-4D97-AF65-F5344CB8AC3E}">
        <p14:creationId xmlns:p14="http://schemas.microsoft.com/office/powerpoint/2010/main" val="75209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Master-Untertitelformat bearbeiten</a:t>
            </a:r>
            <a:endParaRPr kumimoji="0" lang="en-US"/>
          </a:p>
        </p:txBody>
      </p:sp>
      <p:sp>
        <p:nvSpPr>
          <p:cNvPr id="28" name="Datumsplatzhalter 27"/>
          <p:cNvSpPr>
            <a:spLocks noGrp="1"/>
          </p:cNvSpPr>
          <p:nvPr>
            <p:ph type="dt" sz="half" idx="10"/>
          </p:nvPr>
        </p:nvSpPr>
        <p:spPr/>
        <p:txBody>
          <a:bodyPr/>
          <a:lstStyle/>
          <a:p>
            <a:fld id="{1D9517AD-F593-1743-BB19-98534BA7CA79}" type="datetime1">
              <a:rPr lang="de-DE" smtClean="0"/>
              <a:t>14.06.16</a:t>
            </a:fld>
            <a:endParaRPr lang="en-US"/>
          </a:p>
        </p:txBody>
      </p:sp>
      <p:sp>
        <p:nvSpPr>
          <p:cNvPr id="17" name="Fußzeilenplatzhalter 16"/>
          <p:cNvSpPr>
            <a:spLocks noGrp="1"/>
          </p:cNvSpPr>
          <p:nvPr>
            <p:ph type="ftr" sz="quarter" idx="11"/>
          </p:nvPr>
        </p:nvSpPr>
        <p:spPr/>
        <p:txBody>
          <a:bodyPr/>
          <a:lstStyle/>
          <a:p>
            <a:endParaRPr lang="en-US"/>
          </a:p>
        </p:txBody>
      </p:sp>
      <p:sp>
        <p:nvSpPr>
          <p:cNvPr id="7" name="Gerade Verbindung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Foliennummernplatzhalt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6BB73A-582F-4420-9A14-CB10A2B2E5E8}" type="slidenum">
              <a:rPr lang="en-US" smtClean="0"/>
              <a:t>‹Nr.›</a:t>
            </a:fld>
            <a:endParaRPr lang="en-US"/>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de-DE" smtClean="0"/>
              <a:t>Mastertitelformat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Mastertitelformat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Mastertextformat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B17D948-5AF7-F04B-943A-EDFF2A5F020F}" type="datetime1">
              <a:rPr lang="de-DE" smtClean="0"/>
              <a:t>14.06.16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86BB73A-582F-4420-9A14-CB10A2B2E5E8}"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2"/>
      </p:bgRef>
    </p:bg>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Gerade Verbindung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6915912" y="3009901"/>
            <a:ext cx="457200" cy="441325"/>
          </a:xfrm>
        </p:spPr>
        <p:txBody>
          <a:bodyPr/>
          <a:lstStyle/>
          <a:p>
            <a:fld id="{886BB73A-582F-4420-9A14-CB10A2B2E5E8}" type="slidenum">
              <a:rPr lang="en-US" smtClean="0"/>
              <a:t>‹Nr.›</a:t>
            </a:fld>
            <a:endParaRPr lang="en-US"/>
          </a:p>
        </p:txBody>
      </p:sp>
      <p:sp>
        <p:nvSpPr>
          <p:cNvPr id="3" name="Vertikaler Textplatzhalter 2"/>
          <p:cNvSpPr>
            <a:spLocks noGrp="1"/>
          </p:cNvSpPr>
          <p:nvPr>
            <p:ph type="body" orient="vert" idx="1"/>
          </p:nvPr>
        </p:nvSpPr>
        <p:spPr>
          <a:xfrm>
            <a:off x="304800" y="304800"/>
            <a:ext cx="6553200" cy="5821366"/>
          </a:xfrm>
        </p:spPr>
        <p:txBody>
          <a:bodyPr vert="eaVert"/>
          <a:lstStyle/>
          <a:p>
            <a:pPr lvl="0" eaLnBrk="1" latinLnBrk="0" hangingPunct="1"/>
            <a:r>
              <a:rPr lang="de-DE" smtClean="0"/>
              <a:t>Mastertextformat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3E604D1-A7E8-414D-8388-090673080020}" type="datetime1">
              <a:rPr lang="de-DE" smtClean="0"/>
              <a:t>14.06.16</a:t>
            </a:fld>
            <a:endParaRPr lang="en-US"/>
          </a:p>
        </p:txBody>
      </p:sp>
      <p:sp>
        <p:nvSpPr>
          <p:cNvPr id="5" name="Fußzeilenplatzhalter 4"/>
          <p:cNvSpPr>
            <a:spLocks noGrp="1"/>
          </p:cNvSpPr>
          <p:nvPr>
            <p:ph type="ftr" sz="quarter" idx="11"/>
          </p:nvPr>
        </p:nvSpPr>
        <p:spPr/>
        <p:txBody>
          <a:bodyPr/>
          <a:lstStyle/>
          <a:p>
            <a:endParaRPr lang="en-US"/>
          </a:p>
        </p:txBody>
      </p:sp>
      <p:sp>
        <p:nvSpPr>
          <p:cNvPr id="2" name="Vertikaler Titel 1"/>
          <p:cNvSpPr>
            <a:spLocks noGrp="1"/>
          </p:cNvSpPr>
          <p:nvPr>
            <p:ph type="title" orient="vert"/>
          </p:nvPr>
        </p:nvSpPr>
        <p:spPr>
          <a:xfrm>
            <a:off x="7391400" y="304801"/>
            <a:ext cx="1447800" cy="5851525"/>
          </a:xfrm>
        </p:spPr>
        <p:txBody>
          <a:bodyPr vert="eaVert"/>
          <a:lstStyle/>
          <a:p>
            <a:r>
              <a:rPr kumimoji="0" lang="de-DE" smtClean="0"/>
              <a:t>Mastertitelformat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smtClean="0"/>
              <a:t>Mastertitelformat bearbeiten</a:t>
            </a:r>
            <a:endParaRPr kumimoji="0" lang="en-US"/>
          </a:p>
        </p:txBody>
      </p:sp>
      <p:sp>
        <p:nvSpPr>
          <p:cNvPr id="4" name="Datumsplatzhalter 3"/>
          <p:cNvSpPr>
            <a:spLocks noGrp="1"/>
          </p:cNvSpPr>
          <p:nvPr>
            <p:ph type="dt" sz="half" idx="10"/>
          </p:nvPr>
        </p:nvSpPr>
        <p:spPr/>
        <p:txBody>
          <a:bodyPr/>
          <a:lstStyle/>
          <a:p>
            <a:fld id="{01729C06-0952-8D46-92BB-2F5EEDE50A2D}" type="datetime1">
              <a:rPr lang="de-DE" smtClean="0"/>
              <a:t>14.06.16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a:xfrm>
            <a:off x="4361688" y="1026372"/>
            <a:ext cx="457200" cy="441325"/>
          </a:xfrm>
        </p:spPr>
        <p:txBody>
          <a:bodyPr/>
          <a:lstStyle/>
          <a:p>
            <a:fld id="{886BB73A-582F-4420-9A14-CB10A2B2E5E8}" type="slidenum">
              <a:rPr lang="en-US" smtClean="0"/>
              <a:t>‹Nr.›</a:t>
            </a:fld>
            <a:endParaRPr lang="en-US"/>
          </a:p>
        </p:txBody>
      </p:sp>
      <p:sp>
        <p:nvSpPr>
          <p:cNvPr id="8" name="Inhaltsplatzhalter 7"/>
          <p:cNvSpPr>
            <a:spLocks noGrp="1"/>
          </p:cNvSpPr>
          <p:nvPr>
            <p:ph sz="quarter" idx="1"/>
          </p:nvPr>
        </p:nvSpPr>
        <p:spPr>
          <a:xfrm>
            <a:off x="301752" y="1527048"/>
            <a:ext cx="8503920" cy="4572000"/>
          </a:xfrm>
        </p:spPr>
        <p:txBody>
          <a:bodyPr/>
          <a:lstStyle/>
          <a:p>
            <a:pPr lvl="0" eaLnBrk="1" latinLnBrk="0" hangingPunct="1"/>
            <a:r>
              <a:rPr lang="de-DE" smtClean="0"/>
              <a:t>Mastertextformat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Mastertextformat bearbeiten</a:t>
            </a:r>
          </a:p>
        </p:txBody>
      </p:sp>
      <p:sp>
        <p:nvSpPr>
          <p:cNvPr id="13" name="Rechtec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ec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ußzeilenplatzhalter 4"/>
          <p:cNvSpPr>
            <a:spLocks noGrp="1"/>
          </p:cNvSpPr>
          <p:nvPr>
            <p:ph type="ftr" sz="quarter" idx="11"/>
          </p:nvPr>
        </p:nvSpPr>
        <p:spPr/>
        <p:txBody>
          <a:bodyPr/>
          <a:lstStyle/>
          <a:p>
            <a:endParaRPr lang="en-US"/>
          </a:p>
        </p:txBody>
      </p:sp>
      <p:sp>
        <p:nvSpPr>
          <p:cNvPr id="4" name="Datumsplatzhalter 3"/>
          <p:cNvSpPr>
            <a:spLocks noGrp="1"/>
          </p:cNvSpPr>
          <p:nvPr>
            <p:ph type="dt" sz="half" idx="10"/>
          </p:nvPr>
        </p:nvSpPr>
        <p:spPr/>
        <p:txBody>
          <a:bodyPr/>
          <a:lstStyle/>
          <a:p>
            <a:fld id="{EB78DEC6-DDDB-0347-BE3C-D03957DADDE2}" type="datetime1">
              <a:rPr lang="de-DE" smtClean="0"/>
              <a:t>14.06.16</a:t>
            </a:fld>
            <a:endParaRPr lang="en-US"/>
          </a:p>
        </p:txBody>
      </p:sp>
      <p:sp>
        <p:nvSpPr>
          <p:cNvPr id="8" name="Gerade Verbindung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6BB73A-582F-4420-9A14-CB10A2B2E5E8}" type="slidenum">
              <a:rPr lang="en-US" smtClean="0"/>
              <a:t>‹Nr.›</a:t>
            </a:fld>
            <a:endParaRPr lang="en-US"/>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de-DE" smtClean="0"/>
              <a:t>Mastertitelformat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de-DE" smtClean="0"/>
              <a:t>Mastertitelformat bearbeiten</a:t>
            </a:r>
            <a:endParaRPr kumimoji="0" lang="en-US"/>
          </a:p>
        </p:txBody>
      </p:sp>
      <p:sp>
        <p:nvSpPr>
          <p:cNvPr id="5" name="Datumsplatzhalter 4"/>
          <p:cNvSpPr>
            <a:spLocks noGrp="1"/>
          </p:cNvSpPr>
          <p:nvPr>
            <p:ph type="dt" sz="half" idx="10"/>
          </p:nvPr>
        </p:nvSpPr>
        <p:spPr>
          <a:xfrm>
            <a:off x="5791200" y="6409944"/>
            <a:ext cx="3044952" cy="365760"/>
          </a:xfrm>
        </p:spPr>
        <p:txBody>
          <a:bodyPr/>
          <a:lstStyle/>
          <a:p>
            <a:fld id="{AAE7A9DF-E14F-2546-B09C-23A089057B49}" type="datetime1">
              <a:rPr lang="de-DE" smtClean="0"/>
              <a:t>14.06.16</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86BB73A-582F-4420-9A14-CB10A2B2E5E8}" type="slidenum">
              <a:rPr lang="en-US" smtClean="0"/>
              <a:t>‹Nr.›</a:t>
            </a:fld>
            <a:endParaRPr lang="en-US"/>
          </a:p>
        </p:txBody>
      </p:sp>
      <p:sp>
        <p:nvSpPr>
          <p:cNvPr id="8" name="Gerade Verbindung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eaLnBrk="1" latinLnBrk="0" hangingPunct="1"/>
            <a:r>
              <a:rPr lang="de-DE" smtClean="0"/>
              <a:t>Mastertextformat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eaLnBrk="1" latinLnBrk="0" hangingPunct="1"/>
            <a:r>
              <a:rPr lang="de-DE" smtClean="0"/>
              <a:t>Mastertextformat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1">
        <a:schemeClr val="bg2"/>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ec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ec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ec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Mastertextformat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Mastertextformat bearbeiten</a:t>
            </a:r>
          </a:p>
        </p:txBody>
      </p:sp>
      <p:sp>
        <p:nvSpPr>
          <p:cNvPr id="7" name="Datumsplatzhalter 6"/>
          <p:cNvSpPr>
            <a:spLocks noGrp="1"/>
          </p:cNvSpPr>
          <p:nvPr>
            <p:ph type="dt" sz="half" idx="10"/>
          </p:nvPr>
        </p:nvSpPr>
        <p:spPr/>
        <p:txBody>
          <a:bodyPr/>
          <a:lstStyle/>
          <a:p>
            <a:fld id="{458A348C-D19E-804A-991B-D9F877FF4581}" type="datetime1">
              <a:rPr lang="de-DE" smtClean="0"/>
              <a:t>14.06.16</a:t>
            </a:fld>
            <a:endParaRPr lang="en-US"/>
          </a:p>
        </p:txBody>
      </p:sp>
      <p:sp>
        <p:nvSpPr>
          <p:cNvPr id="8" name="Fußzeilenplatzhalter 7"/>
          <p:cNvSpPr>
            <a:spLocks noGrp="1"/>
          </p:cNvSpPr>
          <p:nvPr>
            <p:ph type="ftr" sz="quarter" idx="11"/>
          </p:nvPr>
        </p:nvSpPr>
        <p:spPr>
          <a:xfrm>
            <a:off x="304800" y="6409944"/>
            <a:ext cx="3581400" cy="365760"/>
          </a:xfrm>
        </p:spPr>
        <p:txBody>
          <a:bodyPr/>
          <a:lstStyle/>
          <a:p>
            <a:endParaRPr lang="en-US"/>
          </a:p>
        </p:txBody>
      </p:sp>
      <p:sp>
        <p:nvSpPr>
          <p:cNvPr id="15" name="Gerade Verbindung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nhaltsplatzhalter 23"/>
          <p:cNvSpPr>
            <a:spLocks noGrp="1"/>
          </p:cNvSpPr>
          <p:nvPr>
            <p:ph sz="quarter" idx="2"/>
          </p:nvPr>
        </p:nvSpPr>
        <p:spPr>
          <a:xfrm>
            <a:off x="301752" y="2471383"/>
            <a:ext cx="4041648" cy="3818404"/>
          </a:xfrm>
        </p:spPr>
        <p:txBody>
          <a:bodyPr/>
          <a:lstStyle/>
          <a:p>
            <a:pPr lvl="0" eaLnBrk="1" latinLnBrk="0" hangingPunct="1"/>
            <a:r>
              <a:rPr lang="de-DE" smtClean="0"/>
              <a:t>Mastertextformat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Inhaltsplatzhalter 25"/>
          <p:cNvSpPr>
            <a:spLocks noGrp="1"/>
          </p:cNvSpPr>
          <p:nvPr>
            <p:ph sz="quarter" idx="4"/>
          </p:nvPr>
        </p:nvSpPr>
        <p:spPr>
          <a:xfrm>
            <a:off x="4800600" y="2471383"/>
            <a:ext cx="4038600" cy="3822192"/>
          </a:xfrm>
        </p:spPr>
        <p:txBody>
          <a:bodyPr/>
          <a:lstStyle/>
          <a:p>
            <a:pPr lvl="0" eaLnBrk="1" latinLnBrk="0" hangingPunct="1"/>
            <a:r>
              <a:rPr lang="de-DE" smtClean="0"/>
              <a:t>Mastertextformat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Foliennummernplatzhalter 8"/>
          <p:cNvSpPr>
            <a:spLocks noGrp="1"/>
          </p:cNvSpPr>
          <p:nvPr>
            <p:ph type="sldNum" sz="quarter" idx="12"/>
          </p:nvPr>
        </p:nvSpPr>
        <p:spPr>
          <a:xfrm>
            <a:off x="4343400" y="1042416"/>
            <a:ext cx="457200" cy="441325"/>
          </a:xfrm>
        </p:spPr>
        <p:txBody>
          <a:bodyPr/>
          <a:lstStyle>
            <a:lvl1pPr algn="ctr">
              <a:defRPr/>
            </a:lvl1pPr>
          </a:lstStyle>
          <a:p>
            <a:fld id="{886BB73A-582F-4420-9A14-CB10A2B2E5E8}" type="slidenum">
              <a:rPr lang="en-US" smtClean="0"/>
              <a:t>‹Nr.›</a:t>
            </a:fld>
            <a:endParaRPr lang="en-US"/>
          </a:p>
        </p:txBody>
      </p:sp>
      <p:sp>
        <p:nvSpPr>
          <p:cNvPr id="23" name="Titel 22"/>
          <p:cNvSpPr>
            <a:spLocks noGrp="1"/>
          </p:cNvSpPr>
          <p:nvPr>
            <p:ph type="title"/>
          </p:nvPr>
        </p:nvSpPr>
        <p:spPr/>
        <p:txBody>
          <a:bodyPr rtlCol="0" anchor="b" anchorCtr="0"/>
          <a:lstStyle/>
          <a:p>
            <a:r>
              <a:rPr kumimoji="0" lang="de-DE" smtClean="0"/>
              <a:t>Mastertitelformat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Mastertitelformat bearbeiten</a:t>
            </a:r>
            <a:endParaRPr kumimoji="0" lang="en-US"/>
          </a:p>
        </p:txBody>
      </p:sp>
      <p:sp>
        <p:nvSpPr>
          <p:cNvPr id="3" name="Datumsplatzhalter 2"/>
          <p:cNvSpPr>
            <a:spLocks noGrp="1"/>
          </p:cNvSpPr>
          <p:nvPr>
            <p:ph type="dt" sz="half" idx="10"/>
          </p:nvPr>
        </p:nvSpPr>
        <p:spPr/>
        <p:txBody>
          <a:bodyPr/>
          <a:lstStyle/>
          <a:p>
            <a:fld id="{CCF3C4B4-2780-3740-BC36-6B6955866DC5}" type="datetime1">
              <a:rPr lang="de-DE" smtClean="0"/>
              <a:t>14.06.16</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a:xfrm>
            <a:off x="4343400" y="1036020"/>
            <a:ext cx="457200" cy="441325"/>
          </a:xfrm>
        </p:spPr>
        <p:txBody>
          <a:bodyPr/>
          <a:lstStyle/>
          <a:p>
            <a:fld id="{886BB73A-582F-4420-9A14-CB10A2B2E5E8}"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ec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ec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umsplatzhalter 1"/>
          <p:cNvSpPr>
            <a:spLocks noGrp="1"/>
          </p:cNvSpPr>
          <p:nvPr>
            <p:ph type="dt" sz="half" idx="10"/>
          </p:nvPr>
        </p:nvSpPr>
        <p:spPr/>
        <p:txBody>
          <a:bodyPr/>
          <a:lstStyle/>
          <a:p>
            <a:fld id="{4C07EC03-C7BE-C744-902E-5D2FD2D69D4C}" type="datetime1">
              <a:rPr lang="de-DE" smtClean="0"/>
              <a:t>14.06.16</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86BB73A-582F-4420-9A14-CB10A2B2E5E8}"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bg>
      <p:bgRef idx="1001">
        <a:schemeClr val="bg1"/>
      </p:bgRef>
    </p:bg>
    <p:spTree>
      <p:nvGrpSpPr>
        <p:cNvPr id="1" name=""/>
        <p:cNvGrpSpPr/>
        <p:nvPr/>
      </p:nvGrpSpPr>
      <p:grpSpPr>
        <a:xfrm>
          <a:off x="0" y="0"/>
          <a:ext cx="0" cy="0"/>
          <a:chOff x="0" y="0"/>
          <a:chExt cx="0" cy="0"/>
        </a:xfrm>
      </p:grpSpPr>
      <p:sp>
        <p:nvSpPr>
          <p:cNvPr id="19" name="Rechtec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ec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de-DE" smtClean="0"/>
              <a:t>Mastertitelformat bearbeiten</a:t>
            </a:r>
            <a:endParaRPr kumimoji="0"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Mastertextformat bearbeiten</a:t>
            </a:r>
          </a:p>
        </p:txBody>
      </p:sp>
      <p:sp>
        <p:nvSpPr>
          <p:cNvPr id="8" name="Rechtec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Gerade Verbindung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nhaltsplatzhalter 19"/>
          <p:cNvSpPr>
            <a:spLocks noGrp="1"/>
          </p:cNvSpPr>
          <p:nvPr>
            <p:ph sz="quarter" idx="1"/>
          </p:nvPr>
        </p:nvSpPr>
        <p:spPr>
          <a:xfrm>
            <a:off x="3124200" y="685800"/>
            <a:ext cx="5638800" cy="5410200"/>
          </a:xfrm>
        </p:spPr>
        <p:txBody>
          <a:bodyPr/>
          <a:lstStyle/>
          <a:p>
            <a:pPr lvl="0" eaLnBrk="1" latinLnBrk="0" hangingPunct="1"/>
            <a:r>
              <a:rPr lang="de-DE" smtClean="0"/>
              <a:t>Mastertextformat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86BB73A-582F-4420-9A14-CB10A2B2E5E8}" type="slidenum">
              <a:rPr lang="en-US" smtClean="0"/>
              <a:t>‹Nr.›</a:t>
            </a:fld>
            <a:endParaRPr lang="en-US"/>
          </a:p>
        </p:txBody>
      </p:sp>
      <p:sp>
        <p:nvSpPr>
          <p:cNvPr id="21" name="Rechtec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p:txBody>
          <a:bodyPr/>
          <a:lstStyle/>
          <a:p>
            <a:fld id="{808B5F7F-B413-7746-A9BF-BC26E3BE80EA}" type="datetime1">
              <a:rPr lang="de-DE" smtClean="0"/>
              <a:t>14.06.16</a:t>
            </a:fld>
            <a:endParaRPr lang="en-US"/>
          </a:p>
        </p:txBody>
      </p:sp>
      <p:sp>
        <p:nvSpPr>
          <p:cNvPr id="6" name="Fußzeilenplatzhalt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ec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p>
            <a:fld id="{886BB73A-582F-4420-9A14-CB10A2B2E5E8}" type="slidenum">
              <a:rPr lang="en-US" smtClean="0"/>
              <a:t>‹Nr.›</a:t>
            </a:fld>
            <a:endParaRPr lang="en-US"/>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de-DE" smtClean="0"/>
              <a:t>Mastertitelformat bearbeiten</a:t>
            </a:r>
            <a:endParaRPr kumimoji="0" lang="en-US"/>
          </a:p>
        </p:txBody>
      </p:sp>
      <p:sp>
        <p:nvSpPr>
          <p:cNvPr id="3" name="Bildplatzhalter 2"/>
          <p:cNvSpPr>
            <a:spLocks noGrp="1"/>
          </p:cNvSpPr>
          <p:nvPr>
            <p:ph type="pic" idx="1"/>
          </p:nvPr>
        </p:nvSpPr>
        <p:spPr>
          <a:xfrm>
            <a:off x="3000375" y="609600"/>
            <a:ext cx="5867400" cy="4267200"/>
          </a:xfrm>
        </p:spPr>
        <p:txBody>
          <a:bodyPr/>
          <a:lstStyle>
            <a:lvl1pPr marL="0" indent="0">
              <a:buNone/>
              <a:defRPr sz="3200"/>
            </a:lvl1pPr>
          </a:lstStyle>
          <a:p>
            <a:r>
              <a:rPr kumimoji="0" lang="de-DE" smtClean="0"/>
              <a:t>Bild auf Platzhalter ziehen oder durch Klicken auf Symbol hinzufügen</a:t>
            </a:r>
            <a:endParaRPr kumimoji="0" lang="en-US"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smtClean="0"/>
              <a:t>Mastertextformat bearbeiten</a:t>
            </a:r>
          </a:p>
        </p:txBody>
      </p:sp>
      <p:sp>
        <p:nvSpPr>
          <p:cNvPr id="22" name="Rechtec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a:xfrm>
            <a:off x="5788152" y="6404984"/>
            <a:ext cx="3044952" cy="365760"/>
          </a:xfrm>
        </p:spPr>
        <p:txBody>
          <a:bodyPr/>
          <a:lstStyle/>
          <a:p>
            <a:fld id="{591C8952-076D-8842-851F-A2F670DE7304}" type="datetime1">
              <a:rPr lang="de-DE" smtClean="0"/>
              <a:t>14.06.16</a:t>
            </a:fld>
            <a:endParaRPr lang="en-US"/>
          </a:p>
        </p:txBody>
      </p:sp>
      <p:sp>
        <p:nvSpPr>
          <p:cNvPr id="6" name="Fußzeilenplatzhalt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umsplatzhalt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550CC39-8154-2B46-B4D7-65CD93883592}" type="datetime1">
              <a:rPr lang="de-DE" smtClean="0"/>
              <a:t>14.06.16</a:t>
            </a:fld>
            <a:endParaRPr lang="en-US"/>
          </a:p>
        </p:txBody>
      </p:sp>
      <p:sp>
        <p:nvSpPr>
          <p:cNvPr id="3" name="Fußzeilenplatzhalt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htec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Gerade Verbindung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86BB73A-582F-4420-9A14-CB10A2B2E5E8}" type="slidenum">
              <a:rPr lang="en-US" smtClean="0"/>
              <a:t>‹Nr.›</a:t>
            </a:fld>
            <a:endParaRPr lang="en-US"/>
          </a:p>
        </p:txBody>
      </p:sp>
      <p:sp>
        <p:nvSpPr>
          <p:cNvPr id="22" name="Titelplatzhalter 21"/>
          <p:cNvSpPr>
            <a:spLocks noGrp="1"/>
          </p:cNvSpPr>
          <p:nvPr>
            <p:ph type="title"/>
          </p:nvPr>
        </p:nvSpPr>
        <p:spPr>
          <a:xfrm>
            <a:off x="301752" y="228600"/>
            <a:ext cx="8534400" cy="758952"/>
          </a:xfrm>
          <a:prstGeom prst="rect">
            <a:avLst/>
          </a:prstGeom>
        </p:spPr>
        <p:txBody>
          <a:bodyPr vert="horz" anchor="b">
            <a:normAutofit/>
          </a:bodyPr>
          <a:lstStyle/>
          <a:p>
            <a:r>
              <a:rPr kumimoji="0" lang="de-DE" smtClean="0"/>
              <a:t>Mastertitelformat bearbeiten</a:t>
            </a:r>
            <a:endParaRPr kumimoji="0" lang="en-US"/>
          </a:p>
        </p:txBody>
      </p:sp>
      <p:sp>
        <p:nvSpPr>
          <p:cNvPr id="13" name="Textplatzhalt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media" Target="../media/media2.mp3"/><Relationship Id="rId4" Type="http://schemas.openxmlformats.org/officeDocument/2006/relationships/audio" Target="../media/media2.mp3"/><Relationship Id="rId5" Type="http://schemas.microsoft.com/office/2007/relationships/media" Target="../media/media3.mp3"/><Relationship Id="rId6" Type="http://schemas.openxmlformats.org/officeDocument/2006/relationships/audio" Target="../media/media3.mp3"/><Relationship Id="rId7" Type="http://schemas.microsoft.com/office/2007/relationships/media" Target="../media/media4.mp3"/><Relationship Id="rId8" Type="http://schemas.openxmlformats.org/officeDocument/2006/relationships/audio" Target="../media/media4.mp3"/><Relationship Id="rId9" Type="http://schemas.openxmlformats.org/officeDocument/2006/relationships/slideLayout" Target="../slideLayouts/slideLayout2.xml"/><Relationship Id="rId10" Type="http://schemas.openxmlformats.org/officeDocument/2006/relationships/image" Target="../media/image14.png"/><Relationship Id="rId1" Type="http://schemas.microsoft.com/office/2007/relationships/media" Target="../media/media1.mp3"/><Relationship Id="rId2" Type="http://schemas.openxmlformats.org/officeDocument/2006/relationships/audio" Target="../media/media1.mp3"/></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23420" y="2974708"/>
            <a:ext cx="8307387" cy="2163192"/>
          </a:xfrm>
        </p:spPr>
        <p:txBody>
          <a:bodyPr>
            <a:normAutofit/>
          </a:bodyPr>
          <a:lstStyle/>
          <a:p>
            <a:r>
              <a:rPr lang="de-DE" dirty="0"/>
              <a:t>2. </a:t>
            </a:r>
            <a:r>
              <a:rPr lang="de-DE" dirty="0" err="1"/>
              <a:t>pracovné</a:t>
            </a:r>
            <a:r>
              <a:rPr lang="de-DE" dirty="0"/>
              <a:t> </a:t>
            </a:r>
            <a:r>
              <a:rPr lang="de-DE" dirty="0" err="1"/>
              <a:t>stretnutie</a:t>
            </a:r>
            <a:r>
              <a:rPr lang="de-DE" dirty="0"/>
              <a:t> </a:t>
            </a:r>
            <a:r>
              <a:rPr lang="de-DE" dirty="0" err="1"/>
              <a:t>vedeckovýskumného</a:t>
            </a:r>
            <a:r>
              <a:rPr lang="de-DE" dirty="0"/>
              <a:t> </a:t>
            </a:r>
            <a:r>
              <a:rPr lang="de-DE" dirty="0" err="1"/>
              <a:t>tímu</a:t>
            </a:r>
            <a:r>
              <a:rPr lang="de-DE" dirty="0"/>
              <a:t> </a:t>
            </a:r>
            <a:r>
              <a:rPr lang="de-DE" dirty="0" err="1"/>
              <a:t>Centra</a:t>
            </a:r>
            <a:r>
              <a:rPr lang="de-DE" dirty="0"/>
              <a:t> </a:t>
            </a:r>
            <a:r>
              <a:rPr lang="de-DE" dirty="0" err="1"/>
              <a:t>pre</a:t>
            </a:r>
            <a:r>
              <a:rPr lang="de-DE" dirty="0"/>
              <a:t> </a:t>
            </a:r>
            <a:r>
              <a:rPr lang="de-DE" dirty="0" err="1"/>
              <a:t>jazyk</a:t>
            </a:r>
            <a:r>
              <a:rPr lang="de-DE" dirty="0"/>
              <a:t> a </a:t>
            </a:r>
            <a:r>
              <a:rPr lang="de-DE" dirty="0" err="1"/>
              <a:t>jazykovú</a:t>
            </a:r>
            <a:r>
              <a:rPr lang="de-DE" dirty="0"/>
              <a:t> </a:t>
            </a:r>
            <a:r>
              <a:rPr lang="de-DE" dirty="0" err="1" smtClean="0"/>
              <a:t>prax</a:t>
            </a:r>
            <a:endParaRPr lang="de-DE" dirty="0" smtClean="0"/>
          </a:p>
          <a:p>
            <a:endParaRPr lang="de-DE" dirty="0" smtClean="0"/>
          </a:p>
          <a:p>
            <a:endParaRPr lang="de-DE" dirty="0"/>
          </a:p>
          <a:p>
            <a:r>
              <a:rPr lang="de-DE" sz="2800" dirty="0" smtClean="0"/>
              <a:t>Wolfgang Schulze </a:t>
            </a:r>
          </a:p>
          <a:p>
            <a:r>
              <a:rPr lang="de-DE" dirty="0" smtClean="0"/>
              <a:t>14.06.2016</a:t>
            </a:r>
            <a:endParaRPr lang="de-DE" dirty="0"/>
          </a:p>
        </p:txBody>
      </p:sp>
      <p:sp>
        <p:nvSpPr>
          <p:cNvPr id="2" name="Titel 1"/>
          <p:cNvSpPr>
            <a:spLocks noGrp="1"/>
          </p:cNvSpPr>
          <p:nvPr>
            <p:ph type="ctrTitle"/>
          </p:nvPr>
        </p:nvSpPr>
        <p:spPr>
          <a:xfrm>
            <a:off x="223420" y="869736"/>
            <a:ext cx="8725089" cy="1470025"/>
          </a:xfrm>
        </p:spPr>
        <p:txBody>
          <a:bodyPr>
            <a:normAutofit fontScale="90000"/>
          </a:bodyPr>
          <a:lstStyle/>
          <a:p>
            <a:r>
              <a:rPr lang="en-US" b="1" dirty="0"/>
              <a:t>How much Udi is </a:t>
            </a:r>
            <a:r>
              <a:rPr lang="en-US" b="1" dirty="0" smtClean="0"/>
              <a:t>Udi?</a:t>
            </a:r>
            <a:br>
              <a:rPr lang="en-US" b="1" dirty="0" smtClean="0"/>
            </a:br>
            <a:r>
              <a:rPr lang="en-US" b="1" dirty="0" smtClean="0"/>
              <a:t>Or: What do we describe when we describe a language?</a:t>
            </a:r>
            <a:endParaRPr lang="de-DE" dirty="0"/>
          </a:p>
        </p:txBody>
      </p:sp>
      <p:pic>
        <p:nvPicPr>
          <p:cNvPr id="4" name="Bild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5813" y="5137900"/>
            <a:ext cx="3022600" cy="1193800"/>
          </a:xfrm>
          <a:prstGeom prst="rect">
            <a:avLst/>
          </a:prstGeom>
        </p:spPr>
      </p:pic>
      <p:sp>
        <p:nvSpPr>
          <p:cNvPr id="5" name="Datumsplatzhalter 4"/>
          <p:cNvSpPr>
            <a:spLocks noGrp="1"/>
          </p:cNvSpPr>
          <p:nvPr>
            <p:ph type="dt" sz="half" idx="10"/>
          </p:nvPr>
        </p:nvSpPr>
        <p:spPr/>
        <p:txBody>
          <a:bodyPr/>
          <a:lstStyle/>
          <a:p>
            <a:fld id="{53F9855F-C0FC-8843-AA8E-AD6DE25031EE}" type="datetime1">
              <a:rPr lang="de-DE" smtClean="0"/>
              <a:t>14.06.16</a:t>
            </a:fld>
            <a:endParaRPr lang="en-US"/>
          </a:p>
        </p:txBody>
      </p:sp>
      <p:sp>
        <p:nvSpPr>
          <p:cNvPr id="6" name="Foliennummernplatzhalter 5"/>
          <p:cNvSpPr>
            <a:spLocks noGrp="1"/>
          </p:cNvSpPr>
          <p:nvPr>
            <p:ph type="sldNum" sz="quarter" idx="12"/>
          </p:nvPr>
        </p:nvSpPr>
        <p:spPr/>
        <p:txBody>
          <a:bodyPr/>
          <a:lstStyle/>
          <a:p>
            <a:fld id="{886BB73A-582F-4420-9A14-CB10A2B2E5E8}" type="slidenum">
              <a:rPr lang="en-US" smtClean="0"/>
              <a:t>1</a:t>
            </a:fld>
            <a:endParaRPr lang="en-US"/>
          </a:p>
        </p:txBody>
      </p:sp>
    </p:spTree>
    <p:extLst>
      <p:ext uri="{BB962C8B-B14F-4D97-AF65-F5344CB8AC3E}">
        <p14:creationId xmlns:p14="http://schemas.microsoft.com/office/powerpoint/2010/main" val="2745480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Getting</a:t>
            </a:r>
            <a:r>
              <a:rPr lang="de-DE" dirty="0" smtClean="0"/>
              <a:t> </a:t>
            </a:r>
            <a:r>
              <a:rPr lang="de-DE" dirty="0" err="1" smtClean="0"/>
              <a:t>started</a:t>
            </a:r>
            <a:endParaRPr lang="de-DE" dirty="0"/>
          </a:p>
        </p:txBody>
      </p:sp>
      <p:sp>
        <p:nvSpPr>
          <p:cNvPr id="3" name="Inhaltsplatzhalter 2"/>
          <p:cNvSpPr>
            <a:spLocks noGrp="1"/>
          </p:cNvSpPr>
          <p:nvPr>
            <p:ph sz="quarter" idx="1"/>
          </p:nvPr>
        </p:nvSpPr>
        <p:spPr/>
        <p:txBody>
          <a:bodyPr>
            <a:normAutofit fontScale="85000" lnSpcReduction="20000"/>
          </a:bodyPr>
          <a:lstStyle/>
          <a:p>
            <a:pPr marL="0" indent="0">
              <a:buNone/>
            </a:pPr>
            <a:r>
              <a:rPr lang="en-US" dirty="0" smtClean="0"/>
              <a:t>1. Language does not exist ‚by itself‘, but only in terms of socially controlled linguistic practices grounded in a more or less collective knowledge system.</a:t>
            </a:r>
          </a:p>
          <a:p>
            <a:pPr marL="0" indent="0">
              <a:buNone/>
            </a:pPr>
            <a:endParaRPr lang="en-US" dirty="0" smtClean="0"/>
          </a:p>
          <a:p>
            <a:pPr marL="0" indent="0">
              <a:buNone/>
            </a:pPr>
            <a:r>
              <a:rPr lang="en-US" dirty="0" smtClean="0"/>
              <a:t>2. Documenting a language means to document linguistic practices </a:t>
            </a:r>
            <a:r>
              <a:rPr lang="en-US" i="1" dirty="0" smtClean="0"/>
              <a:t>as they are</a:t>
            </a:r>
            <a:r>
              <a:rPr lang="en-US" dirty="0" smtClean="0"/>
              <a:t> (and not as they should be).</a:t>
            </a:r>
          </a:p>
          <a:p>
            <a:pPr marL="0" indent="0">
              <a:buNone/>
            </a:pPr>
            <a:endParaRPr lang="en-US" dirty="0"/>
          </a:p>
          <a:p>
            <a:pPr marL="0" indent="0">
              <a:buNone/>
            </a:pPr>
            <a:r>
              <a:rPr lang="en-US" dirty="0" smtClean="0"/>
              <a:t>3. ‘Languages’ are usually endangered because speakers have the option to profile their linguistic practices with respect to ‘another’ linguistic knowledge system acquired more or less in parallel during the process of language acquisition.</a:t>
            </a:r>
          </a:p>
          <a:p>
            <a:pPr marL="0" indent="0">
              <a:buNone/>
            </a:pPr>
            <a:endParaRPr lang="en-US" dirty="0"/>
          </a:p>
          <a:p>
            <a:pPr marL="0" indent="0">
              <a:buNone/>
            </a:pPr>
            <a:r>
              <a:rPr lang="en-US" dirty="0" smtClean="0"/>
              <a:t>4. Hence, the question is how to delimit the ‘languages’ involved in observed linguistic practices.    </a:t>
            </a:r>
          </a:p>
          <a:p>
            <a:pPr marL="0" indent="0">
              <a:buNone/>
            </a:pPr>
            <a:endParaRPr lang="en-US" dirty="0" smtClean="0"/>
          </a:p>
        </p:txBody>
      </p:sp>
      <p:sp>
        <p:nvSpPr>
          <p:cNvPr id="4" name="Datumsplatzhalter 3"/>
          <p:cNvSpPr>
            <a:spLocks noGrp="1"/>
          </p:cNvSpPr>
          <p:nvPr>
            <p:ph type="dt" sz="half" idx="10"/>
          </p:nvPr>
        </p:nvSpPr>
        <p:spPr/>
        <p:txBody>
          <a:bodyPr/>
          <a:lstStyle/>
          <a:p>
            <a:fld id="{E6B25D8A-03CC-6C49-9D04-7C2552746322}"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10</a:t>
            </a:fld>
            <a:endParaRPr lang="en-US"/>
          </a:p>
        </p:txBody>
      </p:sp>
    </p:spTree>
    <p:extLst>
      <p:ext uri="{BB962C8B-B14F-4D97-AF65-F5344CB8AC3E}">
        <p14:creationId xmlns:p14="http://schemas.microsoft.com/office/powerpoint/2010/main" val="208967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(1)</a:t>
            </a:r>
            <a:endParaRPr lang="de-DE" dirty="0"/>
          </a:p>
        </p:txBody>
      </p:sp>
      <p:sp>
        <p:nvSpPr>
          <p:cNvPr id="3" name="Inhaltsplatzhalter 2"/>
          <p:cNvSpPr>
            <a:spLocks noGrp="1"/>
          </p:cNvSpPr>
          <p:nvPr>
            <p:ph sz="quarter" idx="1"/>
          </p:nvPr>
        </p:nvSpPr>
        <p:spPr/>
        <p:txBody>
          <a:bodyPr/>
          <a:lstStyle/>
          <a:p>
            <a:pPr marL="0" indent="0">
              <a:buNone/>
            </a:pPr>
            <a:r>
              <a:rPr lang="de-DE" dirty="0" smtClean="0"/>
              <a:t>Udi: </a:t>
            </a:r>
            <a:r>
              <a:rPr lang="de-DE" sz="1800" dirty="0" err="1" smtClean="0"/>
              <a:t>Spoken</a:t>
            </a:r>
            <a:r>
              <a:rPr lang="de-DE" sz="1800" dirty="0" smtClean="0"/>
              <a:t>/</a:t>
            </a:r>
            <a:r>
              <a:rPr lang="de-DE" sz="1800" dirty="0" err="1" smtClean="0"/>
              <a:t>known</a:t>
            </a:r>
            <a:r>
              <a:rPr lang="de-DE" sz="1800" dirty="0" smtClean="0"/>
              <a:t> </a:t>
            </a:r>
            <a:r>
              <a:rPr lang="de-DE" sz="1800" dirty="0" err="1" smtClean="0"/>
              <a:t>by</a:t>
            </a:r>
            <a:r>
              <a:rPr lang="de-DE" sz="1800" dirty="0" smtClean="0"/>
              <a:t> </a:t>
            </a:r>
            <a:r>
              <a:rPr lang="de-DE" sz="1800" dirty="0" err="1" smtClean="0"/>
              <a:t>roughly</a:t>
            </a:r>
            <a:r>
              <a:rPr lang="de-DE" sz="1800" dirty="0" smtClean="0"/>
              <a:t> 8.000 </a:t>
            </a:r>
            <a:r>
              <a:rPr lang="de-DE" sz="1800" dirty="0" err="1" smtClean="0"/>
              <a:t>people</a:t>
            </a:r>
            <a:endParaRPr lang="de-DE" sz="1800" dirty="0" smtClean="0"/>
          </a:p>
          <a:p>
            <a:pPr marL="0" indent="0">
              <a:buNone/>
            </a:pPr>
            <a:r>
              <a:rPr lang="de-DE" sz="1800" dirty="0"/>
              <a:t>	</a:t>
            </a:r>
            <a:r>
              <a:rPr lang="de-DE" sz="1800" dirty="0" smtClean="0"/>
              <a:t>- </a:t>
            </a:r>
            <a:r>
              <a:rPr lang="de-DE" sz="1800" dirty="0" err="1" smtClean="0"/>
              <a:t>Village</a:t>
            </a:r>
            <a:r>
              <a:rPr lang="de-DE" sz="1800" dirty="0" smtClean="0"/>
              <a:t> </a:t>
            </a:r>
            <a:r>
              <a:rPr lang="de-DE" sz="1800" dirty="0" err="1" smtClean="0"/>
              <a:t>of</a:t>
            </a:r>
            <a:r>
              <a:rPr lang="de-DE" sz="1800" dirty="0" smtClean="0"/>
              <a:t> </a:t>
            </a:r>
            <a:r>
              <a:rPr lang="de-DE" sz="1800" dirty="0" err="1" smtClean="0"/>
              <a:t>Nij</a:t>
            </a:r>
            <a:r>
              <a:rPr lang="de-DE" sz="1800" dirty="0" smtClean="0"/>
              <a:t> in Northern </a:t>
            </a:r>
            <a:r>
              <a:rPr lang="de-DE" sz="1800" dirty="0" err="1" smtClean="0"/>
              <a:t>Azerbaijan</a:t>
            </a:r>
            <a:r>
              <a:rPr lang="de-DE" sz="1800" dirty="0" smtClean="0"/>
              <a:t> (3.000)</a:t>
            </a:r>
          </a:p>
          <a:p>
            <a:pPr marL="0" indent="0">
              <a:buNone/>
            </a:pPr>
            <a:r>
              <a:rPr lang="de-DE" sz="1800" dirty="0"/>
              <a:t>	</a:t>
            </a:r>
            <a:r>
              <a:rPr lang="de-DE" sz="1800" dirty="0" smtClean="0"/>
              <a:t>- </a:t>
            </a:r>
            <a:r>
              <a:rPr lang="de-DE" sz="1800" dirty="0" err="1" smtClean="0"/>
              <a:t>Village</a:t>
            </a:r>
            <a:r>
              <a:rPr lang="de-DE" sz="1800" dirty="0" smtClean="0"/>
              <a:t> </a:t>
            </a:r>
            <a:r>
              <a:rPr lang="de-DE" sz="1800" dirty="0" err="1" smtClean="0"/>
              <a:t>of</a:t>
            </a:r>
            <a:r>
              <a:rPr lang="de-DE" sz="1800" dirty="0" smtClean="0"/>
              <a:t> Oguz (</a:t>
            </a:r>
            <a:r>
              <a:rPr lang="de-DE" sz="1800" dirty="0" err="1" smtClean="0"/>
              <a:t>Vartashen</a:t>
            </a:r>
            <a:r>
              <a:rPr lang="de-DE" sz="1800" dirty="0" smtClean="0"/>
              <a:t>) in Northern </a:t>
            </a:r>
            <a:r>
              <a:rPr lang="de-DE" sz="1800" dirty="0" err="1" smtClean="0"/>
              <a:t>Azerbaijan</a:t>
            </a:r>
            <a:r>
              <a:rPr lang="de-DE" sz="1800" dirty="0" smtClean="0"/>
              <a:t> (50 ?)</a:t>
            </a:r>
          </a:p>
          <a:p>
            <a:pPr marL="0" indent="0">
              <a:buNone/>
            </a:pPr>
            <a:r>
              <a:rPr lang="de-DE" sz="1800" dirty="0"/>
              <a:t>	</a:t>
            </a:r>
            <a:r>
              <a:rPr lang="de-DE" sz="1800" dirty="0" smtClean="0"/>
              <a:t>- </a:t>
            </a:r>
            <a:r>
              <a:rPr lang="de-DE" sz="1800" dirty="0" err="1" smtClean="0"/>
              <a:t>Village</a:t>
            </a:r>
            <a:r>
              <a:rPr lang="de-DE" sz="1800" dirty="0" smtClean="0"/>
              <a:t> </a:t>
            </a:r>
            <a:r>
              <a:rPr lang="de-DE" sz="1800" dirty="0" err="1" smtClean="0"/>
              <a:t>of</a:t>
            </a:r>
            <a:r>
              <a:rPr lang="de-DE" sz="1800" dirty="0" smtClean="0"/>
              <a:t> </a:t>
            </a:r>
            <a:r>
              <a:rPr lang="de-DE" sz="1800" dirty="0" err="1" smtClean="0"/>
              <a:t>Oktomberi</a:t>
            </a:r>
            <a:r>
              <a:rPr lang="de-DE" sz="1800" dirty="0" smtClean="0"/>
              <a:t>/</a:t>
            </a:r>
            <a:r>
              <a:rPr lang="de-DE" sz="1800" dirty="0" err="1" smtClean="0"/>
              <a:t>Zinobiani</a:t>
            </a:r>
            <a:r>
              <a:rPr lang="de-DE" sz="1800" dirty="0" smtClean="0"/>
              <a:t> (</a:t>
            </a:r>
            <a:r>
              <a:rPr lang="de-DE" sz="1800" dirty="0" err="1" smtClean="0"/>
              <a:t>since</a:t>
            </a:r>
            <a:r>
              <a:rPr lang="de-DE" sz="1800" dirty="0" smtClean="0"/>
              <a:t> 1922) in Eastern Georgia (150)</a:t>
            </a:r>
          </a:p>
          <a:p>
            <a:pPr marL="0" indent="0">
              <a:buNone/>
            </a:pPr>
            <a:r>
              <a:rPr lang="de-DE" sz="1800" dirty="0"/>
              <a:t>	</a:t>
            </a:r>
            <a:r>
              <a:rPr lang="de-DE" sz="1800" dirty="0" smtClean="0"/>
              <a:t>- Diaspora in </a:t>
            </a:r>
            <a:r>
              <a:rPr lang="de-DE" sz="1800" dirty="0" err="1" smtClean="0"/>
              <a:t>Russia</a:t>
            </a:r>
            <a:r>
              <a:rPr lang="de-DE" sz="1800" dirty="0" smtClean="0"/>
              <a:t>, Armenia, </a:t>
            </a:r>
            <a:r>
              <a:rPr lang="de-DE" sz="1800" dirty="0" err="1" smtClean="0"/>
              <a:t>Kazakhstan</a:t>
            </a:r>
            <a:r>
              <a:rPr lang="de-DE" sz="1800" dirty="0" smtClean="0"/>
              <a:t> etc. (3.500)</a:t>
            </a:r>
          </a:p>
          <a:p>
            <a:pPr marL="0" indent="0">
              <a:buNone/>
            </a:pPr>
            <a:endParaRPr lang="de-DE" dirty="0"/>
          </a:p>
          <a:p>
            <a:pPr marL="0" indent="0">
              <a:buNone/>
            </a:pPr>
            <a:endParaRPr lang="de-DE" dirty="0"/>
          </a:p>
        </p:txBody>
      </p:sp>
      <p:pic>
        <p:nvPicPr>
          <p:cNvPr id="4" name="Bild 3" descr="Bildschirmfoto 2014-09-22 um 09.51.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287" y="3358233"/>
            <a:ext cx="5197425" cy="2885312"/>
          </a:xfrm>
          <a:prstGeom prst="rect">
            <a:avLst/>
          </a:prstGeom>
        </p:spPr>
      </p:pic>
      <p:sp>
        <p:nvSpPr>
          <p:cNvPr id="5" name="Datumsplatzhalter 4"/>
          <p:cNvSpPr>
            <a:spLocks noGrp="1"/>
          </p:cNvSpPr>
          <p:nvPr>
            <p:ph type="dt" sz="half" idx="10"/>
          </p:nvPr>
        </p:nvSpPr>
        <p:spPr/>
        <p:txBody>
          <a:bodyPr/>
          <a:lstStyle/>
          <a:p>
            <a:fld id="{9541A02A-2B71-CC42-9E9C-E4785DC34FCA}" type="datetime1">
              <a:rPr lang="de-DE" smtClean="0"/>
              <a:t>14.06.16</a:t>
            </a:fld>
            <a:endParaRPr lang="en-US"/>
          </a:p>
        </p:txBody>
      </p:sp>
      <p:sp>
        <p:nvSpPr>
          <p:cNvPr id="6" name="Foliennummernplatzhalter 5"/>
          <p:cNvSpPr>
            <a:spLocks noGrp="1"/>
          </p:cNvSpPr>
          <p:nvPr>
            <p:ph type="sldNum" sz="quarter" idx="12"/>
          </p:nvPr>
        </p:nvSpPr>
        <p:spPr/>
        <p:txBody>
          <a:bodyPr/>
          <a:lstStyle/>
          <a:p>
            <a:fld id="{886BB73A-582F-4420-9A14-CB10A2B2E5E8}" type="slidenum">
              <a:rPr lang="en-US" smtClean="0"/>
              <a:t>11</a:t>
            </a:fld>
            <a:endParaRPr lang="en-US"/>
          </a:p>
        </p:txBody>
      </p:sp>
    </p:spTree>
    <p:extLst>
      <p:ext uri="{BB962C8B-B14F-4D97-AF65-F5344CB8AC3E}">
        <p14:creationId xmlns:p14="http://schemas.microsoft.com/office/powerpoint/2010/main" val="1180635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(1)</a:t>
            </a:r>
            <a:endParaRPr lang="de-DE" dirty="0"/>
          </a:p>
        </p:txBody>
      </p:sp>
      <p:sp>
        <p:nvSpPr>
          <p:cNvPr id="3" name="Inhaltsplatzhalter 2"/>
          <p:cNvSpPr>
            <a:spLocks noGrp="1"/>
          </p:cNvSpPr>
          <p:nvPr>
            <p:ph sz="quarter" idx="1"/>
          </p:nvPr>
        </p:nvSpPr>
        <p:spPr/>
        <p:txBody>
          <a:bodyPr>
            <a:normAutofit/>
          </a:bodyPr>
          <a:lstStyle/>
          <a:p>
            <a:pPr marL="0" indent="0">
              <a:buNone/>
            </a:pPr>
            <a:r>
              <a:rPr lang="de-DE" b="1" dirty="0" smtClean="0"/>
              <a:t>Udi:</a:t>
            </a:r>
            <a:r>
              <a:rPr lang="de-DE" dirty="0" smtClean="0"/>
              <a:t> </a:t>
            </a:r>
            <a:r>
              <a:rPr lang="de-DE" sz="2000" dirty="0" err="1" smtClean="0"/>
              <a:t>Traditionally</a:t>
            </a:r>
            <a:r>
              <a:rPr lang="de-DE" sz="2000" dirty="0" smtClean="0"/>
              <a:t> </a:t>
            </a:r>
            <a:r>
              <a:rPr lang="de-DE" sz="2000" dirty="0" err="1" smtClean="0"/>
              <a:t>defined</a:t>
            </a:r>
            <a:r>
              <a:rPr lang="de-DE" sz="2000" dirty="0" smtClean="0"/>
              <a:t> </a:t>
            </a:r>
            <a:r>
              <a:rPr lang="de-DE" sz="2000" dirty="0" err="1" smtClean="0"/>
              <a:t>as</a:t>
            </a:r>
            <a:r>
              <a:rPr lang="de-DE" sz="2000" dirty="0" smtClean="0"/>
              <a:t> an East </a:t>
            </a:r>
            <a:r>
              <a:rPr lang="de-DE" sz="2000" dirty="0" err="1" smtClean="0"/>
              <a:t>Caucasian</a:t>
            </a:r>
            <a:r>
              <a:rPr lang="de-DE" sz="2000" dirty="0" smtClean="0"/>
              <a:t> </a:t>
            </a:r>
            <a:r>
              <a:rPr lang="de-DE" sz="2000" dirty="0" err="1" smtClean="0"/>
              <a:t>language</a:t>
            </a:r>
            <a:r>
              <a:rPr lang="de-DE" sz="2000" dirty="0" smtClean="0"/>
              <a:t> </a:t>
            </a:r>
            <a:r>
              <a:rPr lang="de-DE" sz="2000" dirty="0" err="1" smtClean="0"/>
              <a:t>belonging</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dirty="0" err="1" smtClean="0"/>
              <a:t>Southeast</a:t>
            </a:r>
            <a:r>
              <a:rPr lang="de-DE" sz="2000" dirty="0" smtClean="0"/>
              <a:t> </a:t>
            </a:r>
            <a:r>
              <a:rPr lang="de-DE" sz="2000" dirty="0" err="1" smtClean="0"/>
              <a:t>Caucasian</a:t>
            </a:r>
            <a:r>
              <a:rPr lang="de-DE" sz="2000" dirty="0" smtClean="0"/>
              <a:t> (</a:t>
            </a:r>
            <a:r>
              <a:rPr lang="de-DE" sz="2000" dirty="0" err="1" smtClean="0"/>
              <a:t>Lezgian</a:t>
            </a:r>
            <a:r>
              <a:rPr lang="de-DE" sz="2000" dirty="0" smtClean="0"/>
              <a:t>) </a:t>
            </a:r>
            <a:r>
              <a:rPr lang="de-DE" sz="2000" dirty="0" err="1" smtClean="0"/>
              <a:t>group</a:t>
            </a:r>
            <a:r>
              <a:rPr lang="de-DE" sz="2000" dirty="0" smtClean="0"/>
              <a:t>:</a:t>
            </a:r>
            <a:endParaRPr lang="de-DE" sz="1800" dirty="0" smtClean="0"/>
          </a:p>
          <a:p>
            <a:pPr marL="0" indent="0">
              <a:buNone/>
            </a:pPr>
            <a:endParaRPr lang="de-DE" dirty="0"/>
          </a:p>
        </p:txBody>
      </p:sp>
      <p:pic>
        <p:nvPicPr>
          <p:cNvPr id="5" name="Bild 4" descr="Bildschirmfoto 2014-09-22 um 09.28.18.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8866" y="2399281"/>
            <a:ext cx="6030889" cy="3886960"/>
          </a:xfrm>
          <a:prstGeom prst="rect">
            <a:avLst/>
          </a:prstGeom>
        </p:spPr>
      </p:pic>
      <p:sp>
        <p:nvSpPr>
          <p:cNvPr id="4" name="Textfeld 3"/>
          <p:cNvSpPr txBox="1"/>
          <p:nvPr/>
        </p:nvSpPr>
        <p:spPr>
          <a:xfrm>
            <a:off x="7789089" y="3335924"/>
            <a:ext cx="1574800" cy="338554"/>
          </a:xfrm>
          <a:prstGeom prst="rect">
            <a:avLst/>
          </a:prstGeom>
          <a:noFill/>
        </p:spPr>
        <p:txBody>
          <a:bodyPr wrap="square" rtlCol="0">
            <a:spAutoFit/>
          </a:bodyPr>
          <a:lstStyle/>
          <a:p>
            <a:r>
              <a:rPr lang="de-DE" sz="1600" dirty="0" err="1" smtClean="0">
                <a:solidFill>
                  <a:schemeClr val="bg1">
                    <a:lumMod val="50000"/>
                  </a:schemeClr>
                </a:solidFill>
              </a:rPr>
              <a:t>Tsezic</a:t>
            </a:r>
            <a:endParaRPr lang="de-DE" sz="1600" dirty="0">
              <a:solidFill>
                <a:schemeClr val="bg1">
                  <a:lumMod val="50000"/>
                </a:schemeClr>
              </a:solidFill>
            </a:endParaRPr>
          </a:p>
        </p:txBody>
      </p:sp>
      <p:cxnSp>
        <p:nvCxnSpPr>
          <p:cNvPr id="7" name="Gerade Verbindung 6"/>
          <p:cNvCxnSpPr/>
          <p:nvPr/>
        </p:nvCxnSpPr>
        <p:spPr>
          <a:xfrm>
            <a:off x="7145867" y="3183467"/>
            <a:ext cx="965200" cy="152457"/>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6" name="Datumsplatzhalter 5"/>
          <p:cNvSpPr>
            <a:spLocks noGrp="1"/>
          </p:cNvSpPr>
          <p:nvPr>
            <p:ph type="dt" sz="half" idx="10"/>
          </p:nvPr>
        </p:nvSpPr>
        <p:spPr/>
        <p:txBody>
          <a:bodyPr/>
          <a:lstStyle/>
          <a:p>
            <a:fld id="{5C91D5A3-2319-8B47-99AE-70D6B062A92E}" type="datetime1">
              <a:rPr lang="de-DE" smtClean="0"/>
              <a:t>14.06.16</a:t>
            </a:fld>
            <a:endParaRPr lang="en-US"/>
          </a:p>
        </p:txBody>
      </p:sp>
      <p:sp>
        <p:nvSpPr>
          <p:cNvPr id="8" name="Foliennummernplatzhalter 7"/>
          <p:cNvSpPr>
            <a:spLocks noGrp="1"/>
          </p:cNvSpPr>
          <p:nvPr>
            <p:ph type="sldNum" sz="quarter" idx="12"/>
          </p:nvPr>
        </p:nvSpPr>
        <p:spPr/>
        <p:txBody>
          <a:bodyPr/>
          <a:lstStyle/>
          <a:p>
            <a:fld id="{886BB73A-582F-4420-9A14-CB10A2B2E5E8}" type="slidenum">
              <a:rPr lang="en-US" smtClean="0"/>
              <a:t>12</a:t>
            </a:fld>
            <a:endParaRPr lang="en-US"/>
          </a:p>
        </p:txBody>
      </p:sp>
    </p:spTree>
    <p:extLst>
      <p:ext uri="{BB962C8B-B14F-4D97-AF65-F5344CB8AC3E}">
        <p14:creationId xmlns:p14="http://schemas.microsoft.com/office/powerpoint/2010/main" val="3403091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(1)</a:t>
            </a:r>
            <a:endParaRPr lang="de-DE" dirty="0"/>
          </a:p>
        </p:txBody>
      </p:sp>
      <p:sp>
        <p:nvSpPr>
          <p:cNvPr id="3" name="Inhaltsplatzhalter 2"/>
          <p:cNvSpPr>
            <a:spLocks noGrp="1"/>
          </p:cNvSpPr>
          <p:nvPr>
            <p:ph sz="quarter" idx="1"/>
          </p:nvPr>
        </p:nvSpPr>
        <p:spPr/>
        <p:txBody>
          <a:bodyPr/>
          <a:lstStyle/>
          <a:p>
            <a:pPr marL="0" indent="0">
              <a:buNone/>
            </a:pPr>
            <a:r>
              <a:rPr lang="de-DE" dirty="0" err="1" smtClean="0"/>
              <a:t>Two</a:t>
            </a:r>
            <a:r>
              <a:rPr lang="de-DE" dirty="0" smtClean="0"/>
              <a:t> </a:t>
            </a:r>
            <a:r>
              <a:rPr lang="de-DE" dirty="0" err="1" smtClean="0"/>
              <a:t>dialects</a:t>
            </a:r>
            <a:r>
              <a:rPr lang="de-DE" dirty="0" smtClean="0"/>
              <a:t>: </a:t>
            </a:r>
          </a:p>
          <a:p>
            <a:pPr marL="0" indent="0">
              <a:buNone/>
            </a:pPr>
            <a:r>
              <a:rPr lang="de-DE" dirty="0"/>
              <a:t>	</a:t>
            </a:r>
            <a:r>
              <a:rPr lang="de-DE" sz="1600" dirty="0" smtClean="0"/>
              <a:t>- </a:t>
            </a:r>
            <a:r>
              <a:rPr lang="de-DE" sz="1600" dirty="0" err="1" smtClean="0"/>
              <a:t>Vartashen</a:t>
            </a:r>
            <a:r>
              <a:rPr lang="de-DE" sz="1600" dirty="0" smtClean="0"/>
              <a:t> (Oguz, </a:t>
            </a:r>
            <a:r>
              <a:rPr lang="de-DE" sz="1600" dirty="0" err="1" smtClean="0"/>
              <a:t>Oktomberi</a:t>
            </a:r>
            <a:r>
              <a:rPr lang="de-DE" sz="1600" dirty="0" smtClean="0"/>
              <a:t> (sub-</a:t>
            </a:r>
            <a:r>
              <a:rPr lang="de-DE" sz="1600" dirty="0" err="1" smtClean="0"/>
              <a:t>variety</a:t>
            </a:r>
            <a:r>
              <a:rPr lang="de-DE" sz="1600" dirty="0" smtClean="0"/>
              <a:t>), Diaspora)</a:t>
            </a:r>
          </a:p>
          <a:p>
            <a:pPr marL="0" indent="0">
              <a:buNone/>
            </a:pPr>
            <a:r>
              <a:rPr lang="de-DE" sz="1600" dirty="0" smtClean="0"/>
              <a:t>	- </a:t>
            </a:r>
            <a:r>
              <a:rPr lang="de-DE" sz="1600" dirty="0" err="1" smtClean="0"/>
              <a:t>Nij</a:t>
            </a:r>
            <a:r>
              <a:rPr lang="de-DE" sz="1600" dirty="0" smtClean="0"/>
              <a:t> (</a:t>
            </a:r>
            <a:r>
              <a:rPr lang="de-DE" sz="1600" dirty="0" err="1" smtClean="0"/>
              <a:t>Nij</a:t>
            </a:r>
            <a:r>
              <a:rPr lang="de-DE" sz="1600" dirty="0" smtClean="0"/>
              <a:t>, Diaspora) </a:t>
            </a:r>
            <a:endParaRPr lang="de-DE" sz="1600" dirty="0"/>
          </a:p>
          <a:p>
            <a:pPr marL="0" indent="0">
              <a:buNone/>
            </a:pPr>
            <a:endParaRPr lang="de-DE" sz="1600" b="1" dirty="0" smtClean="0"/>
          </a:p>
          <a:p>
            <a:pPr marL="0" indent="0">
              <a:buNone/>
            </a:pPr>
            <a:r>
              <a:rPr lang="de-DE" sz="1600" b="1" dirty="0" smtClean="0"/>
              <a:t>Udi: ‚</a:t>
            </a:r>
            <a:r>
              <a:rPr lang="de-DE" sz="1600" b="1" dirty="0" err="1" smtClean="0"/>
              <a:t>Niece</a:t>
            </a:r>
            <a:r>
              <a:rPr lang="de-DE" sz="1600" b="1" dirty="0" smtClean="0"/>
              <a:t>‘ (</a:t>
            </a:r>
            <a:r>
              <a:rPr lang="de-DE" sz="1600" b="1" dirty="0" err="1" smtClean="0"/>
              <a:t>or</a:t>
            </a:r>
            <a:r>
              <a:rPr lang="de-DE" sz="1600" b="1" dirty="0" smtClean="0"/>
              <a:t> ‚</a:t>
            </a:r>
            <a:r>
              <a:rPr lang="de-DE" sz="1600" b="1" dirty="0" err="1" smtClean="0"/>
              <a:t>daughter</a:t>
            </a:r>
            <a:r>
              <a:rPr lang="de-DE" sz="1600" b="1" dirty="0" smtClean="0"/>
              <a:t>‘ ?) </a:t>
            </a:r>
            <a:r>
              <a:rPr lang="de-DE" sz="1600" b="1" dirty="0" err="1" smtClean="0"/>
              <a:t>of</a:t>
            </a:r>
            <a:r>
              <a:rPr lang="de-DE" sz="1600" b="1" dirty="0" smtClean="0"/>
              <a:t> </a:t>
            </a:r>
            <a:r>
              <a:rPr lang="de-DE" sz="1600" b="1" dirty="0" err="1" smtClean="0"/>
              <a:t>Caucasian</a:t>
            </a:r>
            <a:r>
              <a:rPr lang="de-DE" sz="1600" b="1" dirty="0" smtClean="0"/>
              <a:t> </a:t>
            </a:r>
            <a:r>
              <a:rPr lang="de-DE" sz="1600" b="1" dirty="0" err="1" smtClean="0"/>
              <a:t>Albanian</a:t>
            </a:r>
            <a:r>
              <a:rPr lang="de-DE" sz="1600" b="1" dirty="0" smtClean="0"/>
              <a:t>:</a:t>
            </a:r>
          </a:p>
          <a:p>
            <a:pPr marL="0" indent="0">
              <a:buNone/>
            </a:pPr>
            <a:endParaRPr lang="de-DE" dirty="0"/>
          </a:p>
          <a:p>
            <a:pPr marL="0" indent="0">
              <a:buNone/>
            </a:pPr>
            <a:endParaRPr lang="de-DE" dirty="0"/>
          </a:p>
        </p:txBody>
      </p:sp>
      <p:pic>
        <p:nvPicPr>
          <p:cNvPr id="4" name="Bild 3" descr="Bildschirmfoto 2014-09-22 um 12.17.51.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199" y="3514253"/>
            <a:ext cx="6959840" cy="2584796"/>
          </a:xfrm>
          <a:prstGeom prst="rect">
            <a:avLst/>
          </a:prstGeom>
        </p:spPr>
      </p:pic>
      <p:sp>
        <p:nvSpPr>
          <p:cNvPr id="5" name="Datumsplatzhalter 4"/>
          <p:cNvSpPr>
            <a:spLocks noGrp="1"/>
          </p:cNvSpPr>
          <p:nvPr>
            <p:ph type="dt" sz="half" idx="10"/>
          </p:nvPr>
        </p:nvSpPr>
        <p:spPr/>
        <p:txBody>
          <a:bodyPr/>
          <a:lstStyle/>
          <a:p>
            <a:fld id="{FA0F0517-C6A0-8046-BB24-D69EA166D10B}" type="datetime1">
              <a:rPr lang="de-DE" smtClean="0"/>
              <a:t>14.06.16</a:t>
            </a:fld>
            <a:endParaRPr lang="en-US"/>
          </a:p>
        </p:txBody>
      </p:sp>
      <p:sp>
        <p:nvSpPr>
          <p:cNvPr id="6" name="Foliennummernplatzhalter 5"/>
          <p:cNvSpPr>
            <a:spLocks noGrp="1"/>
          </p:cNvSpPr>
          <p:nvPr>
            <p:ph type="sldNum" sz="quarter" idx="12"/>
          </p:nvPr>
        </p:nvSpPr>
        <p:spPr/>
        <p:txBody>
          <a:bodyPr/>
          <a:lstStyle/>
          <a:p>
            <a:fld id="{886BB73A-582F-4420-9A14-CB10A2B2E5E8}" type="slidenum">
              <a:rPr lang="en-US" smtClean="0"/>
              <a:t>13</a:t>
            </a:fld>
            <a:endParaRPr lang="en-US"/>
          </a:p>
        </p:txBody>
      </p:sp>
    </p:spTree>
    <p:extLst>
      <p:ext uri="{BB962C8B-B14F-4D97-AF65-F5344CB8AC3E}">
        <p14:creationId xmlns:p14="http://schemas.microsoft.com/office/powerpoint/2010/main" val="1425133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Udi</a:t>
            </a:r>
            <a:r>
              <a:rPr lang="de-DE" dirty="0" smtClean="0"/>
              <a:t> (1)</a:t>
            </a:r>
            <a:endParaRPr lang="de-DE" dirty="0"/>
          </a:p>
        </p:txBody>
      </p:sp>
      <p:sp>
        <p:nvSpPr>
          <p:cNvPr id="3" name="Inhaltsplatzhalter 2"/>
          <p:cNvSpPr>
            <a:spLocks noGrp="1"/>
          </p:cNvSpPr>
          <p:nvPr>
            <p:ph sz="quarter" idx="1"/>
          </p:nvPr>
        </p:nvSpPr>
        <p:spPr/>
        <p:txBody>
          <a:bodyPr>
            <a:normAutofit fontScale="62500" lnSpcReduction="20000"/>
          </a:bodyPr>
          <a:lstStyle/>
          <a:p>
            <a:pPr marL="0" indent="0">
              <a:buNone/>
            </a:pPr>
            <a:r>
              <a:rPr lang="de-DE" b="1" dirty="0" smtClean="0"/>
              <a:t>Language </a:t>
            </a:r>
            <a:r>
              <a:rPr lang="de-DE" b="1" dirty="0" err="1" smtClean="0"/>
              <a:t>contact</a:t>
            </a:r>
            <a:r>
              <a:rPr lang="de-DE" b="1" dirty="0" smtClean="0"/>
              <a:t> (</a:t>
            </a:r>
            <a:r>
              <a:rPr lang="de-DE" b="1" dirty="0" err="1" smtClean="0"/>
              <a:t>as</a:t>
            </a:r>
            <a:r>
              <a:rPr lang="de-DE" b="1" dirty="0" smtClean="0"/>
              <a:t> </a:t>
            </a:r>
            <a:r>
              <a:rPr lang="de-DE" b="1" dirty="0" err="1" smtClean="0"/>
              <a:t>far</a:t>
            </a:r>
            <a:r>
              <a:rPr lang="de-DE" b="1" dirty="0" smtClean="0"/>
              <a:t> </a:t>
            </a:r>
            <a:r>
              <a:rPr lang="de-DE" b="1" dirty="0" err="1" smtClean="0"/>
              <a:t>as</a:t>
            </a:r>
            <a:r>
              <a:rPr lang="de-DE" b="1" dirty="0" smtClean="0"/>
              <a:t> </a:t>
            </a:r>
            <a:r>
              <a:rPr lang="de-DE" b="1" dirty="0" err="1" smtClean="0"/>
              <a:t>data</a:t>
            </a:r>
            <a:r>
              <a:rPr lang="de-DE" b="1" dirty="0" smtClean="0"/>
              <a:t> </a:t>
            </a:r>
            <a:r>
              <a:rPr lang="de-DE" b="1" dirty="0" err="1" smtClean="0"/>
              <a:t>go</a:t>
            </a:r>
            <a:r>
              <a:rPr lang="de-DE" b="1" dirty="0" smtClean="0"/>
              <a:t>!):</a:t>
            </a:r>
          </a:p>
          <a:p>
            <a:pPr marL="0" indent="0">
              <a:buNone/>
            </a:pPr>
            <a:endParaRPr lang="de-DE" dirty="0"/>
          </a:p>
          <a:p>
            <a:pPr marL="0" indent="0">
              <a:buNone/>
            </a:pPr>
            <a:r>
              <a:rPr lang="de-DE" dirty="0" smtClean="0"/>
              <a:t>500 BCE – 700 CE: Strong </a:t>
            </a:r>
            <a:r>
              <a:rPr lang="de-DE" dirty="0" err="1" smtClean="0"/>
              <a:t>contact</a:t>
            </a:r>
            <a:r>
              <a:rPr lang="de-DE" dirty="0" smtClean="0"/>
              <a:t> </a:t>
            </a:r>
            <a:r>
              <a:rPr lang="de-DE" dirty="0" err="1" smtClean="0"/>
              <a:t>with</a:t>
            </a:r>
            <a:r>
              <a:rPr lang="de-DE" dirty="0" smtClean="0"/>
              <a:t> </a:t>
            </a:r>
            <a:r>
              <a:rPr lang="de-DE" dirty="0" err="1" smtClean="0"/>
              <a:t>older</a:t>
            </a:r>
            <a:r>
              <a:rPr lang="de-DE" dirty="0" smtClean="0"/>
              <a:t> </a:t>
            </a:r>
            <a:r>
              <a:rPr lang="de-DE" dirty="0" err="1" smtClean="0"/>
              <a:t>Northwest</a:t>
            </a:r>
            <a:r>
              <a:rPr lang="de-DE" dirty="0" smtClean="0"/>
              <a:t> </a:t>
            </a:r>
            <a:r>
              <a:rPr lang="de-DE" dirty="0" err="1" smtClean="0"/>
              <a:t>Iranian</a:t>
            </a:r>
            <a:r>
              <a:rPr lang="de-DE" dirty="0" smtClean="0"/>
              <a:t> </a:t>
            </a:r>
            <a:r>
              <a:rPr lang="de-DE" dirty="0" err="1" smtClean="0"/>
              <a:t>varieties</a:t>
            </a:r>
            <a:r>
              <a:rPr lang="de-DE" dirty="0" smtClean="0"/>
              <a:t> (Medic, </a:t>
            </a:r>
            <a:r>
              <a:rPr lang="de-DE" dirty="0" err="1" smtClean="0"/>
              <a:t>Parthian</a:t>
            </a:r>
            <a:r>
              <a:rPr lang="de-DE" dirty="0" smtClean="0"/>
              <a:t> etc.)</a:t>
            </a:r>
          </a:p>
          <a:p>
            <a:pPr marL="0" indent="0">
              <a:buNone/>
            </a:pPr>
            <a:endParaRPr lang="de-DE" dirty="0"/>
          </a:p>
          <a:p>
            <a:pPr marL="0" indent="0">
              <a:buNone/>
            </a:pPr>
            <a:r>
              <a:rPr lang="de-DE" dirty="0" smtClean="0"/>
              <a:t>400 CE – 700 CE: Strong </a:t>
            </a:r>
            <a:r>
              <a:rPr lang="de-DE" dirty="0" err="1" smtClean="0"/>
              <a:t>impact</a:t>
            </a:r>
            <a:r>
              <a:rPr lang="de-DE" dirty="0" smtClean="0"/>
              <a:t> </a:t>
            </a:r>
            <a:r>
              <a:rPr lang="de-DE" dirty="0" err="1" smtClean="0"/>
              <a:t>from</a:t>
            </a:r>
            <a:r>
              <a:rPr lang="de-DE" dirty="0" smtClean="0"/>
              <a:t> Old </a:t>
            </a:r>
            <a:r>
              <a:rPr lang="de-DE" dirty="0" err="1" smtClean="0"/>
              <a:t>Armenian</a:t>
            </a:r>
            <a:r>
              <a:rPr lang="de-DE" dirty="0" smtClean="0"/>
              <a:t>, </a:t>
            </a:r>
            <a:r>
              <a:rPr lang="de-DE" dirty="0" err="1" smtClean="0"/>
              <a:t>accompanied</a:t>
            </a:r>
            <a:r>
              <a:rPr lang="de-DE" dirty="0" smtClean="0"/>
              <a:t> </a:t>
            </a:r>
            <a:r>
              <a:rPr lang="de-DE" dirty="0" err="1" smtClean="0"/>
              <a:t>by</a:t>
            </a:r>
            <a:r>
              <a:rPr lang="de-DE" dirty="0" smtClean="0"/>
              <a:t> </a:t>
            </a:r>
            <a:r>
              <a:rPr lang="de-DE" dirty="0" err="1" smtClean="0"/>
              <a:t>impact</a:t>
            </a:r>
            <a:r>
              <a:rPr lang="de-DE" dirty="0" smtClean="0"/>
              <a:t> </a:t>
            </a:r>
            <a:r>
              <a:rPr lang="de-DE" dirty="0" err="1" smtClean="0"/>
              <a:t>from</a:t>
            </a:r>
            <a:r>
              <a:rPr lang="de-DE" dirty="0" smtClean="0"/>
              <a:t> Old </a:t>
            </a:r>
            <a:r>
              <a:rPr lang="de-DE" dirty="0" err="1" smtClean="0"/>
              <a:t>Georgian</a:t>
            </a:r>
            <a:r>
              <a:rPr lang="de-DE" dirty="0" smtClean="0"/>
              <a:t> </a:t>
            </a:r>
          </a:p>
          <a:p>
            <a:pPr marL="0" indent="0">
              <a:buNone/>
            </a:pPr>
            <a:endParaRPr lang="de-DE" dirty="0"/>
          </a:p>
          <a:p>
            <a:pPr marL="0" indent="0">
              <a:buNone/>
            </a:pPr>
            <a:r>
              <a:rPr lang="de-DE" dirty="0" smtClean="0"/>
              <a:t>700 CE – 1990: </a:t>
            </a:r>
            <a:r>
              <a:rPr lang="de-DE" dirty="0" err="1" smtClean="0"/>
              <a:t>Stabilized</a:t>
            </a:r>
            <a:r>
              <a:rPr lang="de-DE" dirty="0" smtClean="0"/>
              <a:t> </a:t>
            </a:r>
            <a:r>
              <a:rPr lang="de-DE" dirty="0" err="1" smtClean="0"/>
              <a:t>contact</a:t>
            </a:r>
            <a:r>
              <a:rPr lang="de-DE" dirty="0" smtClean="0"/>
              <a:t> </a:t>
            </a:r>
            <a:r>
              <a:rPr lang="de-DE" dirty="0" err="1" smtClean="0"/>
              <a:t>with</a:t>
            </a:r>
            <a:r>
              <a:rPr lang="de-DE" dirty="0" smtClean="0"/>
              <a:t> </a:t>
            </a:r>
            <a:r>
              <a:rPr lang="de-DE" dirty="0" err="1" smtClean="0"/>
              <a:t>local</a:t>
            </a:r>
            <a:r>
              <a:rPr lang="de-DE" dirty="0" smtClean="0"/>
              <a:t> </a:t>
            </a:r>
            <a:r>
              <a:rPr lang="de-DE" dirty="0" err="1" smtClean="0"/>
              <a:t>Middle</a:t>
            </a:r>
            <a:r>
              <a:rPr lang="de-DE" dirty="0" smtClean="0"/>
              <a:t> East </a:t>
            </a:r>
            <a:r>
              <a:rPr lang="de-DE" dirty="0" err="1" smtClean="0"/>
              <a:t>and</a:t>
            </a:r>
            <a:r>
              <a:rPr lang="de-DE" dirty="0" smtClean="0"/>
              <a:t> Modern East </a:t>
            </a:r>
            <a:r>
              <a:rPr lang="de-DE" dirty="0" err="1" smtClean="0"/>
              <a:t>Armenian</a:t>
            </a:r>
            <a:r>
              <a:rPr lang="de-DE" dirty="0" smtClean="0"/>
              <a:t> </a:t>
            </a:r>
            <a:r>
              <a:rPr lang="de-DE" dirty="0" err="1" smtClean="0"/>
              <a:t>varieties</a:t>
            </a:r>
            <a:r>
              <a:rPr lang="de-DE" dirty="0" smtClean="0"/>
              <a:t>, </a:t>
            </a:r>
            <a:r>
              <a:rPr lang="de-DE" dirty="0" err="1" smtClean="0"/>
              <a:t>local</a:t>
            </a:r>
            <a:r>
              <a:rPr lang="de-DE" dirty="0" smtClean="0"/>
              <a:t> </a:t>
            </a:r>
            <a:r>
              <a:rPr lang="de-DE" dirty="0" err="1" smtClean="0"/>
              <a:t>Iranian</a:t>
            </a:r>
            <a:r>
              <a:rPr lang="de-DE" dirty="0" smtClean="0"/>
              <a:t> </a:t>
            </a:r>
            <a:r>
              <a:rPr lang="de-DE" dirty="0" err="1" smtClean="0"/>
              <a:t>varieties</a:t>
            </a:r>
            <a:r>
              <a:rPr lang="de-DE" dirty="0" smtClean="0"/>
              <a:t> (</a:t>
            </a:r>
            <a:r>
              <a:rPr lang="de-DE" dirty="0" err="1" smtClean="0"/>
              <a:t>esp</a:t>
            </a:r>
            <a:r>
              <a:rPr lang="de-DE" dirty="0" smtClean="0"/>
              <a:t>. Tati in </a:t>
            </a:r>
            <a:r>
              <a:rPr lang="de-DE" dirty="0" err="1" smtClean="0"/>
              <a:t>the</a:t>
            </a:r>
            <a:r>
              <a:rPr lang="de-DE" dirty="0" smtClean="0"/>
              <a:t> </a:t>
            </a:r>
            <a:r>
              <a:rPr lang="de-DE" dirty="0" err="1" smtClean="0"/>
              <a:t>Vartashen</a:t>
            </a:r>
            <a:r>
              <a:rPr lang="de-DE" dirty="0" smtClean="0"/>
              <a:t> </a:t>
            </a:r>
            <a:r>
              <a:rPr lang="de-DE" dirty="0" err="1" smtClean="0"/>
              <a:t>region</a:t>
            </a:r>
            <a:r>
              <a:rPr lang="de-DE" dirty="0" smtClean="0"/>
              <a:t>) </a:t>
            </a:r>
          </a:p>
          <a:p>
            <a:pPr marL="0" indent="0">
              <a:buNone/>
            </a:pPr>
            <a:endParaRPr lang="de-DE" dirty="0"/>
          </a:p>
          <a:p>
            <a:pPr marL="0" indent="0">
              <a:buNone/>
            </a:pPr>
            <a:r>
              <a:rPr lang="de-DE" dirty="0" smtClean="0"/>
              <a:t>700 CE: </a:t>
            </a:r>
            <a:r>
              <a:rPr lang="de-DE" dirty="0" err="1" smtClean="0"/>
              <a:t>Beginning</a:t>
            </a:r>
            <a:r>
              <a:rPr lang="de-DE" dirty="0" smtClean="0"/>
              <a:t> ‚</a:t>
            </a:r>
            <a:r>
              <a:rPr lang="de-DE" dirty="0" err="1" smtClean="0"/>
              <a:t>Orientalization</a:t>
            </a:r>
            <a:r>
              <a:rPr lang="de-DE" dirty="0" smtClean="0"/>
              <a:t>‘ </a:t>
            </a:r>
            <a:r>
              <a:rPr lang="de-DE" dirty="0" err="1" smtClean="0"/>
              <a:t>of</a:t>
            </a:r>
            <a:r>
              <a:rPr lang="de-DE" dirty="0" smtClean="0"/>
              <a:t> </a:t>
            </a:r>
            <a:r>
              <a:rPr lang="de-DE" dirty="0" err="1" smtClean="0"/>
              <a:t>Udi</a:t>
            </a:r>
            <a:r>
              <a:rPr lang="de-DE" dirty="0"/>
              <a:t> </a:t>
            </a:r>
            <a:r>
              <a:rPr lang="de-DE" dirty="0" smtClean="0"/>
              <a:t>(</a:t>
            </a:r>
            <a:r>
              <a:rPr lang="de-DE" dirty="0" err="1" smtClean="0"/>
              <a:t>Arabic</a:t>
            </a:r>
            <a:r>
              <a:rPr lang="de-DE" dirty="0" smtClean="0"/>
              <a:t>, </a:t>
            </a:r>
            <a:r>
              <a:rPr lang="de-DE" dirty="0" err="1" smtClean="0"/>
              <a:t>early</a:t>
            </a:r>
            <a:r>
              <a:rPr lang="de-DE" dirty="0" smtClean="0"/>
              <a:t> </a:t>
            </a:r>
            <a:r>
              <a:rPr lang="de-DE" dirty="0" err="1" smtClean="0"/>
              <a:t>Azerbaijani</a:t>
            </a:r>
            <a:r>
              <a:rPr lang="de-DE" dirty="0" smtClean="0"/>
              <a:t> </a:t>
            </a:r>
            <a:r>
              <a:rPr lang="de-DE" dirty="0" err="1" smtClean="0"/>
              <a:t>varieties</a:t>
            </a:r>
            <a:r>
              <a:rPr lang="de-DE" dirty="0" smtClean="0"/>
              <a:t>, </a:t>
            </a:r>
            <a:r>
              <a:rPr lang="de-DE" dirty="0" err="1" smtClean="0"/>
              <a:t>Persian</a:t>
            </a:r>
            <a:r>
              <a:rPr lang="de-DE" dirty="0" smtClean="0"/>
              <a:t>); massive </a:t>
            </a:r>
            <a:r>
              <a:rPr lang="de-DE" dirty="0" err="1" smtClean="0"/>
              <a:t>Azertification</a:t>
            </a:r>
            <a:endParaRPr lang="de-DE" dirty="0" smtClean="0"/>
          </a:p>
          <a:p>
            <a:pPr marL="0" indent="0">
              <a:buNone/>
            </a:pPr>
            <a:endParaRPr lang="de-DE" dirty="0"/>
          </a:p>
          <a:p>
            <a:pPr marL="0" indent="0">
              <a:buNone/>
            </a:pPr>
            <a:r>
              <a:rPr lang="de-DE" dirty="0" smtClean="0"/>
              <a:t>1850 – 1990: Partial </a:t>
            </a:r>
            <a:r>
              <a:rPr lang="de-DE" dirty="0" err="1" smtClean="0"/>
              <a:t>intrusion</a:t>
            </a:r>
            <a:r>
              <a:rPr lang="de-DE" dirty="0" smtClean="0"/>
              <a:t> </a:t>
            </a:r>
            <a:r>
              <a:rPr lang="de-DE" dirty="0" err="1" smtClean="0"/>
              <a:t>of</a:t>
            </a:r>
            <a:r>
              <a:rPr lang="de-DE" dirty="0" smtClean="0"/>
              <a:t> </a:t>
            </a:r>
            <a:r>
              <a:rPr lang="de-DE" dirty="0" err="1" smtClean="0"/>
              <a:t>Russian</a:t>
            </a:r>
            <a:endParaRPr lang="de-DE" dirty="0" smtClean="0"/>
          </a:p>
          <a:p>
            <a:pPr marL="0" indent="0">
              <a:buNone/>
            </a:pPr>
            <a:endParaRPr lang="de-DE" dirty="0"/>
          </a:p>
          <a:p>
            <a:pPr marL="0" indent="0">
              <a:buNone/>
            </a:pPr>
            <a:r>
              <a:rPr lang="de-DE" dirty="0" smtClean="0"/>
              <a:t>1990 </a:t>
            </a:r>
            <a:r>
              <a:rPr lang="de-DE" dirty="0" err="1" smtClean="0"/>
              <a:t>till</a:t>
            </a:r>
            <a:r>
              <a:rPr lang="de-DE" dirty="0" smtClean="0"/>
              <a:t> </a:t>
            </a:r>
            <a:r>
              <a:rPr lang="de-DE" dirty="0" err="1" smtClean="0"/>
              <a:t>now</a:t>
            </a:r>
            <a:r>
              <a:rPr lang="de-DE" dirty="0" smtClean="0"/>
              <a:t>: </a:t>
            </a:r>
            <a:r>
              <a:rPr lang="de-DE" dirty="0" err="1" smtClean="0"/>
              <a:t>Ongoing</a:t>
            </a:r>
            <a:r>
              <a:rPr lang="de-DE" dirty="0" smtClean="0"/>
              <a:t> </a:t>
            </a:r>
            <a:r>
              <a:rPr lang="de-DE" dirty="0" err="1" smtClean="0"/>
              <a:t>Azerification</a:t>
            </a:r>
            <a:r>
              <a:rPr lang="de-DE" dirty="0" smtClean="0"/>
              <a:t>, ‚De-</a:t>
            </a:r>
            <a:r>
              <a:rPr lang="de-DE" dirty="0" err="1" smtClean="0"/>
              <a:t>Armenzation</a:t>
            </a:r>
            <a:r>
              <a:rPr lang="de-DE" dirty="0" smtClean="0"/>
              <a:t>‘ </a:t>
            </a:r>
            <a:r>
              <a:rPr lang="de-DE" dirty="0" err="1" smtClean="0"/>
              <a:t>of</a:t>
            </a:r>
            <a:r>
              <a:rPr lang="de-DE" dirty="0" smtClean="0"/>
              <a:t> </a:t>
            </a:r>
            <a:r>
              <a:rPr lang="de-DE" dirty="0" err="1" smtClean="0"/>
              <a:t>Udi</a:t>
            </a:r>
            <a:endParaRPr lang="de-DE" dirty="0" smtClean="0"/>
          </a:p>
          <a:p>
            <a:pPr marL="0" indent="0">
              <a:buNone/>
            </a:pPr>
            <a:endParaRPr lang="de-DE" dirty="0"/>
          </a:p>
        </p:txBody>
      </p:sp>
      <p:sp>
        <p:nvSpPr>
          <p:cNvPr id="4" name="Datumsplatzhalter 3"/>
          <p:cNvSpPr>
            <a:spLocks noGrp="1"/>
          </p:cNvSpPr>
          <p:nvPr>
            <p:ph type="dt" sz="half" idx="10"/>
          </p:nvPr>
        </p:nvSpPr>
        <p:spPr/>
        <p:txBody>
          <a:bodyPr/>
          <a:lstStyle/>
          <a:p>
            <a:fld id="{8A387F44-9942-A546-971C-1E619208E710}"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14</a:t>
            </a:fld>
            <a:endParaRPr lang="en-US"/>
          </a:p>
        </p:txBody>
      </p:sp>
    </p:spTree>
    <p:extLst>
      <p:ext uri="{BB962C8B-B14F-4D97-AF65-F5344CB8AC3E}">
        <p14:creationId xmlns:p14="http://schemas.microsoft.com/office/powerpoint/2010/main" val="1047561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Observation</a:t>
            </a:r>
            <a:endParaRPr lang="de-DE" b="1" dirty="0"/>
          </a:p>
        </p:txBody>
      </p:sp>
      <p:sp>
        <p:nvSpPr>
          <p:cNvPr id="3" name="Inhaltsplatzhalter 2"/>
          <p:cNvSpPr>
            <a:spLocks noGrp="1"/>
          </p:cNvSpPr>
          <p:nvPr>
            <p:ph sz="quarter" idx="1"/>
          </p:nvPr>
        </p:nvSpPr>
        <p:spPr/>
        <p:txBody>
          <a:bodyPr>
            <a:normAutofit fontScale="92500" lnSpcReduction="20000"/>
          </a:bodyPr>
          <a:lstStyle/>
          <a:p>
            <a:pPr marL="0" indent="0">
              <a:buNone/>
            </a:pPr>
            <a:r>
              <a:rPr lang="de-DE" dirty="0" smtClean="0"/>
              <a:t>Udi (</a:t>
            </a:r>
            <a:r>
              <a:rPr lang="de-DE" dirty="0" err="1" smtClean="0"/>
              <a:t>Nij</a:t>
            </a:r>
            <a:r>
              <a:rPr lang="de-DE" dirty="0" smtClean="0"/>
              <a:t>)</a:t>
            </a:r>
          </a:p>
          <a:p>
            <a:pPr marL="0" indent="0">
              <a:buNone/>
            </a:pPr>
            <a:endParaRPr lang="de-DE" dirty="0"/>
          </a:p>
          <a:p>
            <a:pPr marL="0" indent="0">
              <a:buNone/>
            </a:pPr>
            <a:r>
              <a:rPr lang="de-DE" sz="2800" i="1" dirty="0" smtClean="0">
                <a:solidFill>
                  <a:srgbClr val="000000"/>
                </a:solidFill>
                <a:latin typeface="Times New Roman"/>
              </a:rPr>
              <a:t>d</a:t>
            </a:r>
            <a:r>
              <a:rPr lang="fi-FI" sz="2800" i="1" dirty="0" err="1" smtClean="0">
                <a:solidFill>
                  <a:srgbClr val="000000"/>
                </a:solidFill>
                <a:latin typeface="Times New Roman"/>
              </a:rPr>
              <a:t>äniz-ä</a:t>
            </a:r>
            <a:r>
              <a:rPr lang="fi-FI" sz="2800" i="1" dirty="0" smtClean="0">
                <a:solidFill>
                  <a:srgbClr val="000000"/>
                </a:solidFill>
                <a:latin typeface="Times New Roman"/>
              </a:rPr>
              <a:t> 	</a:t>
            </a:r>
            <a:r>
              <a:rPr lang="fi-FI" sz="2800" i="1" dirty="0" err="1" smtClean="0">
                <a:solidFill>
                  <a:srgbClr val="000000"/>
                </a:solidFill>
                <a:latin typeface="Times New Roman"/>
              </a:rPr>
              <a:t>gele</a:t>
            </a:r>
            <a:r>
              <a:rPr lang="fi-FI" sz="2800" i="1" dirty="0" smtClean="0">
                <a:solidFill>
                  <a:srgbClr val="000000"/>
                </a:solidFill>
                <a:latin typeface="Times New Roman"/>
              </a:rPr>
              <a:t> 	</a:t>
            </a:r>
            <a:r>
              <a:rPr lang="fi-FI" sz="2800" i="1" dirty="0" err="1" smtClean="0">
                <a:solidFill>
                  <a:srgbClr val="000000"/>
                </a:solidFill>
                <a:latin typeface="Times New Roman"/>
              </a:rPr>
              <a:t>ost’ahar</a:t>
            </a:r>
            <a:r>
              <a:rPr lang="fi-FI" sz="2800" i="1" dirty="0" smtClean="0">
                <a:solidFill>
                  <a:srgbClr val="000000"/>
                </a:solidFill>
                <a:latin typeface="Times New Roman"/>
              </a:rPr>
              <a:t> 	</a:t>
            </a:r>
            <a:r>
              <a:rPr lang="fi-FI" sz="2800" i="1" dirty="0" err="1" smtClean="0">
                <a:solidFill>
                  <a:srgbClr val="000000"/>
                </a:solidFill>
                <a:latin typeface="Times New Roman"/>
              </a:rPr>
              <a:t>tufan-e</a:t>
            </a:r>
            <a:r>
              <a:rPr lang="fi-FI" sz="2800" i="1" dirty="0" smtClean="0">
                <a:solidFill>
                  <a:srgbClr val="000000"/>
                </a:solidFill>
                <a:latin typeface="Times New Roman"/>
              </a:rPr>
              <a:t> 	</a:t>
            </a:r>
            <a:r>
              <a:rPr lang="fi-FI" sz="2800" i="1" dirty="0" err="1" smtClean="0">
                <a:solidFill>
                  <a:srgbClr val="000000"/>
                </a:solidFill>
                <a:latin typeface="Times New Roman"/>
              </a:rPr>
              <a:t>bak-sa</a:t>
            </a:r>
            <a:endParaRPr lang="fi-FI" sz="2800" dirty="0">
              <a:solidFill>
                <a:srgbClr val="000000"/>
              </a:solidFill>
              <a:latin typeface="Times New Roman"/>
            </a:endParaRPr>
          </a:p>
          <a:p>
            <a:pPr marL="0" indent="0">
              <a:buNone/>
            </a:pPr>
            <a:r>
              <a:rPr lang="fi-FI" sz="1800" dirty="0" err="1" smtClean="0">
                <a:solidFill>
                  <a:srgbClr val="000000"/>
                </a:solidFill>
                <a:latin typeface="Times New Roman"/>
              </a:rPr>
              <a:t>sea-LOC</a:t>
            </a:r>
            <a:r>
              <a:rPr lang="fi-FI" sz="1800" dirty="0" smtClean="0">
                <a:solidFill>
                  <a:srgbClr val="000000"/>
                </a:solidFill>
                <a:latin typeface="Times New Roman"/>
              </a:rPr>
              <a:t> 		</a:t>
            </a:r>
            <a:r>
              <a:rPr lang="fi-FI" sz="1800" dirty="0" err="1" smtClean="0">
                <a:solidFill>
                  <a:srgbClr val="000000"/>
                </a:solidFill>
                <a:latin typeface="Times New Roman"/>
              </a:rPr>
              <a:t>much</a:t>
            </a:r>
            <a:r>
              <a:rPr lang="fi-FI" sz="1800" dirty="0" smtClean="0">
                <a:solidFill>
                  <a:srgbClr val="000000"/>
                </a:solidFill>
                <a:latin typeface="Times New Roman"/>
              </a:rPr>
              <a:t> 	</a:t>
            </a:r>
            <a:r>
              <a:rPr lang="fi-FI" sz="1800" dirty="0" err="1" smtClean="0">
                <a:solidFill>
                  <a:srgbClr val="000000"/>
                </a:solidFill>
                <a:latin typeface="Times New Roman"/>
              </a:rPr>
              <a:t>strong</a:t>
            </a:r>
            <a:r>
              <a:rPr lang="fi-FI" sz="1800" dirty="0" smtClean="0">
                <a:solidFill>
                  <a:srgbClr val="000000"/>
                </a:solidFill>
                <a:latin typeface="Times New Roman"/>
              </a:rPr>
              <a:t> 		storm-3SG 	</a:t>
            </a:r>
            <a:r>
              <a:rPr lang="fi-FI" sz="1800" dirty="0" err="1" smtClean="0">
                <a:solidFill>
                  <a:srgbClr val="000000"/>
                </a:solidFill>
                <a:latin typeface="Times New Roman"/>
              </a:rPr>
              <a:t>become-PRES</a:t>
            </a:r>
            <a:endParaRPr lang="fi-FI" sz="1800" dirty="0" smtClean="0">
              <a:solidFill>
                <a:srgbClr val="000000"/>
              </a:solidFill>
              <a:latin typeface="Times New Roman"/>
            </a:endParaRPr>
          </a:p>
          <a:p>
            <a:pPr marL="0" indent="0">
              <a:buNone/>
            </a:pPr>
            <a:r>
              <a:rPr lang="fi-FI" sz="1800" dirty="0" smtClean="0">
                <a:solidFill>
                  <a:srgbClr val="000000"/>
                </a:solidFill>
                <a:latin typeface="Times New Roman"/>
              </a:rPr>
              <a:t>’</a:t>
            </a:r>
            <a:r>
              <a:rPr lang="fi-FI" sz="1800" dirty="0" err="1" smtClean="0">
                <a:solidFill>
                  <a:srgbClr val="000000"/>
                </a:solidFill>
                <a:latin typeface="Times New Roman"/>
              </a:rPr>
              <a:t>There</a:t>
            </a:r>
            <a:r>
              <a:rPr lang="fi-FI" sz="1800" dirty="0" smtClean="0">
                <a:solidFill>
                  <a:srgbClr val="000000"/>
                </a:solidFill>
                <a:latin typeface="Times New Roman"/>
              </a:rPr>
              <a:t> </a:t>
            </a:r>
            <a:r>
              <a:rPr lang="fi-FI" sz="1800" dirty="0" err="1" smtClean="0">
                <a:solidFill>
                  <a:srgbClr val="000000"/>
                </a:solidFill>
                <a:latin typeface="Times New Roman"/>
              </a:rPr>
              <a:t>comes</a:t>
            </a:r>
            <a:r>
              <a:rPr lang="fi-FI" sz="1800" dirty="0" smtClean="0">
                <a:solidFill>
                  <a:srgbClr val="000000"/>
                </a:solidFill>
                <a:latin typeface="Times New Roman"/>
              </a:rPr>
              <a:t> </a:t>
            </a:r>
            <a:r>
              <a:rPr lang="fi-FI" sz="1800" dirty="0" err="1" smtClean="0">
                <a:solidFill>
                  <a:srgbClr val="000000"/>
                </a:solidFill>
                <a:latin typeface="Times New Roman"/>
              </a:rPr>
              <a:t>up</a:t>
            </a:r>
            <a:r>
              <a:rPr lang="fi-FI" sz="1800" dirty="0" smtClean="0">
                <a:solidFill>
                  <a:srgbClr val="000000"/>
                </a:solidFill>
                <a:latin typeface="Times New Roman"/>
              </a:rPr>
              <a:t> a </a:t>
            </a:r>
            <a:r>
              <a:rPr lang="fi-FI" sz="1800" dirty="0" err="1" smtClean="0">
                <a:solidFill>
                  <a:srgbClr val="000000"/>
                </a:solidFill>
                <a:latin typeface="Times New Roman"/>
              </a:rPr>
              <a:t>strong</a:t>
            </a:r>
            <a:r>
              <a:rPr lang="fi-FI" sz="1800" dirty="0" smtClean="0">
                <a:solidFill>
                  <a:srgbClr val="000000"/>
                </a:solidFill>
                <a:latin typeface="Times New Roman"/>
              </a:rPr>
              <a:t> </a:t>
            </a:r>
            <a:r>
              <a:rPr lang="fi-FI" sz="1800" dirty="0" err="1" smtClean="0">
                <a:solidFill>
                  <a:srgbClr val="000000"/>
                </a:solidFill>
                <a:latin typeface="Times New Roman"/>
              </a:rPr>
              <a:t>storm</a:t>
            </a:r>
            <a:r>
              <a:rPr lang="fi-FI" sz="1800" dirty="0" smtClean="0">
                <a:solidFill>
                  <a:srgbClr val="000000"/>
                </a:solidFill>
                <a:latin typeface="Times New Roman"/>
              </a:rPr>
              <a:t> on the </a:t>
            </a:r>
            <a:r>
              <a:rPr lang="fi-FI" sz="1800" dirty="0" err="1" smtClean="0">
                <a:solidFill>
                  <a:srgbClr val="000000"/>
                </a:solidFill>
                <a:latin typeface="Times New Roman"/>
              </a:rPr>
              <a:t>sea</a:t>
            </a:r>
            <a:r>
              <a:rPr lang="fi-FI" sz="1800" dirty="0" smtClean="0">
                <a:solidFill>
                  <a:srgbClr val="000000"/>
                </a:solidFill>
                <a:latin typeface="Times New Roman"/>
              </a:rPr>
              <a:t>.’ (Jona 1.4)</a:t>
            </a:r>
          </a:p>
          <a:p>
            <a:pPr lvl="1"/>
            <a:r>
              <a:rPr lang="fi-FI" sz="1300" dirty="0" smtClean="0">
                <a:solidFill>
                  <a:srgbClr val="000000"/>
                </a:solidFill>
                <a:latin typeface="Times New Roman"/>
              </a:rPr>
              <a:t>(</a:t>
            </a:r>
            <a:r>
              <a:rPr lang="fi-FI" sz="1300" dirty="0" err="1" smtClean="0">
                <a:solidFill>
                  <a:srgbClr val="000000"/>
                </a:solidFill>
                <a:latin typeface="Times New Roman"/>
              </a:rPr>
              <a:t>Translation</a:t>
            </a:r>
            <a:r>
              <a:rPr lang="fi-FI" sz="1300" dirty="0" smtClean="0">
                <a:solidFill>
                  <a:srgbClr val="000000"/>
                </a:solidFill>
                <a:latin typeface="Times New Roman"/>
              </a:rPr>
              <a:t> </a:t>
            </a:r>
            <a:r>
              <a:rPr lang="fi-FI" sz="1300" dirty="0" err="1" smtClean="0">
                <a:solidFill>
                  <a:srgbClr val="000000"/>
                </a:solidFill>
                <a:latin typeface="Times New Roman"/>
              </a:rPr>
              <a:t>by</a:t>
            </a:r>
            <a:r>
              <a:rPr lang="fi-FI" sz="1300" dirty="0" smtClean="0">
                <a:solidFill>
                  <a:srgbClr val="000000"/>
                </a:solidFill>
                <a:latin typeface="Times New Roman"/>
              </a:rPr>
              <a:t> </a:t>
            </a:r>
            <a:r>
              <a:rPr lang="fi-FI" sz="1300" dirty="0" err="1" smtClean="0">
                <a:solidFill>
                  <a:srgbClr val="000000"/>
                </a:solidFill>
                <a:latin typeface="Times New Roman"/>
              </a:rPr>
              <a:t>translator</a:t>
            </a:r>
            <a:r>
              <a:rPr lang="fi-FI" sz="1300" dirty="0" smtClean="0">
                <a:solidFill>
                  <a:srgbClr val="000000"/>
                </a:solidFill>
                <a:latin typeface="Times New Roman"/>
              </a:rPr>
              <a:t> </a:t>
            </a:r>
            <a:r>
              <a:rPr lang="fi-FI" sz="1300" dirty="0" err="1" smtClean="0">
                <a:solidFill>
                  <a:srgbClr val="000000"/>
                </a:solidFill>
                <a:latin typeface="Times New Roman"/>
              </a:rPr>
              <a:t>group</a:t>
            </a:r>
            <a:r>
              <a:rPr lang="fi-FI" sz="1300" dirty="0" smtClean="0">
                <a:solidFill>
                  <a:srgbClr val="000000"/>
                </a:solidFill>
                <a:latin typeface="Times New Roman"/>
              </a:rPr>
              <a:t> in </a:t>
            </a:r>
            <a:r>
              <a:rPr lang="fi-FI" sz="1300" dirty="0" err="1" smtClean="0">
                <a:solidFill>
                  <a:srgbClr val="000000"/>
                </a:solidFill>
                <a:latin typeface="Times New Roman"/>
              </a:rPr>
              <a:t>Nij</a:t>
            </a:r>
            <a:r>
              <a:rPr lang="fi-FI" sz="1300" dirty="0" smtClean="0">
                <a:solidFill>
                  <a:srgbClr val="000000"/>
                </a:solidFill>
                <a:latin typeface="Times New Roman"/>
              </a:rPr>
              <a:t> 2009)</a:t>
            </a:r>
          </a:p>
          <a:p>
            <a:pPr lvl="1"/>
            <a:endParaRPr lang="fi-FI" sz="1400" dirty="0" smtClean="0">
              <a:solidFill>
                <a:srgbClr val="000000"/>
              </a:solidFill>
              <a:latin typeface="Times New Roman"/>
            </a:endParaRPr>
          </a:p>
          <a:p>
            <a:pPr lvl="1"/>
            <a:r>
              <a:rPr lang="fi-FI" sz="2600" dirty="0" smtClean="0">
                <a:solidFill>
                  <a:srgbClr val="000000"/>
                </a:solidFill>
                <a:latin typeface="Times New Roman"/>
              </a:rPr>
              <a:t>Azeri: </a:t>
            </a:r>
            <a:r>
              <a:rPr lang="fi-FI" sz="2600" i="1" dirty="0" err="1" smtClean="0">
                <a:solidFill>
                  <a:srgbClr val="000000"/>
                </a:solidFill>
                <a:latin typeface="Times New Roman"/>
              </a:rPr>
              <a:t>dǝnizde</a:t>
            </a:r>
            <a:r>
              <a:rPr lang="fi-FI" sz="2600" i="1" dirty="0" smtClean="0">
                <a:solidFill>
                  <a:srgbClr val="000000"/>
                </a:solidFill>
                <a:latin typeface="Times New Roman"/>
              </a:rPr>
              <a:t> </a:t>
            </a:r>
            <a:r>
              <a:rPr lang="fi-FI" sz="2600" i="1" dirty="0" err="1" smtClean="0">
                <a:solidFill>
                  <a:srgbClr val="000000"/>
                </a:solidFill>
                <a:latin typeface="Times New Roman"/>
              </a:rPr>
              <a:t>böyük</a:t>
            </a:r>
            <a:r>
              <a:rPr lang="fi-FI" sz="2600" i="1" dirty="0" smtClean="0">
                <a:solidFill>
                  <a:srgbClr val="000000"/>
                </a:solidFill>
                <a:latin typeface="Times New Roman"/>
              </a:rPr>
              <a:t> </a:t>
            </a:r>
            <a:r>
              <a:rPr lang="fi-FI" sz="2600" i="1" dirty="0" err="1" smtClean="0">
                <a:solidFill>
                  <a:srgbClr val="000000"/>
                </a:solidFill>
                <a:latin typeface="Times New Roman"/>
              </a:rPr>
              <a:t>bir</a:t>
            </a:r>
            <a:r>
              <a:rPr lang="fi-FI" sz="2600" i="1" dirty="0" smtClean="0">
                <a:solidFill>
                  <a:srgbClr val="000000"/>
                </a:solidFill>
                <a:latin typeface="Times New Roman"/>
              </a:rPr>
              <a:t> </a:t>
            </a:r>
            <a:r>
              <a:rPr lang="fi-FI" sz="2600" i="1" dirty="0" err="1" smtClean="0">
                <a:solidFill>
                  <a:srgbClr val="000000"/>
                </a:solidFill>
                <a:latin typeface="Times New Roman"/>
              </a:rPr>
              <a:t>fırtına</a:t>
            </a:r>
            <a:r>
              <a:rPr lang="fi-FI" sz="2600" i="1" dirty="0" smtClean="0">
                <a:solidFill>
                  <a:srgbClr val="000000"/>
                </a:solidFill>
                <a:latin typeface="Times New Roman"/>
              </a:rPr>
              <a:t> </a:t>
            </a:r>
            <a:r>
              <a:rPr lang="fi-FI" sz="2600" i="1" dirty="0" err="1" smtClean="0">
                <a:solidFill>
                  <a:srgbClr val="000000"/>
                </a:solidFill>
                <a:latin typeface="Times New Roman"/>
              </a:rPr>
              <a:t>qopdu</a:t>
            </a:r>
            <a:endParaRPr lang="fi-FI" sz="2600" i="1" dirty="0" smtClean="0">
              <a:solidFill>
                <a:srgbClr val="000000"/>
              </a:solidFill>
              <a:latin typeface="Times New Roman"/>
            </a:endParaRPr>
          </a:p>
          <a:p>
            <a:pPr marL="0" indent="0">
              <a:buNone/>
            </a:pPr>
            <a:endParaRPr lang="fi-FI" sz="2000" dirty="0" smtClean="0">
              <a:solidFill>
                <a:srgbClr val="000000"/>
              </a:solidFill>
              <a:latin typeface="Times New Roman"/>
            </a:endParaRPr>
          </a:p>
          <a:p>
            <a:pPr marL="0" indent="0">
              <a:buNone/>
            </a:pPr>
            <a:r>
              <a:rPr lang="fi-FI" sz="2000" dirty="0" err="1" smtClean="0">
                <a:solidFill>
                  <a:srgbClr val="000000"/>
                </a:solidFill>
                <a:latin typeface="Times New Roman"/>
              </a:rPr>
              <a:t>Loans</a:t>
            </a:r>
            <a:r>
              <a:rPr lang="fi-FI" sz="2000" dirty="0" smtClean="0">
                <a:solidFill>
                  <a:srgbClr val="000000"/>
                </a:solidFill>
                <a:latin typeface="Times New Roman"/>
              </a:rPr>
              <a:t>: </a:t>
            </a:r>
            <a:r>
              <a:rPr lang="fi-FI" sz="2000" i="1" dirty="0" err="1" smtClean="0">
                <a:solidFill>
                  <a:srgbClr val="000000"/>
                </a:solidFill>
                <a:latin typeface="Times New Roman"/>
              </a:rPr>
              <a:t>däniz</a:t>
            </a:r>
            <a:r>
              <a:rPr lang="fi-FI" sz="2000" dirty="0" smtClean="0">
                <a:solidFill>
                  <a:srgbClr val="000000"/>
                </a:solidFill>
                <a:latin typeface="Times New Roman"/>
              </a:rPr>
              <a:t> (Azeri), </a:t>
            </a:r>
            <a:r>
              <a:rPr lang="fi-FI" sz="2000" i="1" dirty="0" err="1" smtClean="0">
                <a:solidFill>
                  <a:srgbClr val="000000"/>
                </a:solidFill>
                <a:latin typeface="Times New Roman"/>
              </a:rPr>
              <a:t>gele</a:t>
            </a:r>
            <a:r>
              <a:rPr lang="fi-FI" sz="2000" dirty="0" smtClean="0">
                <a:solidFill>
                  <a:srgbClr val="000000"/>
                </a:solidFill>
                <a:latin typeface="Times New Roman"/>
              </a:rPr>
              <a:t> (</a:t>
            </a:r>
            <a:r>
              <a:rPr lang="fi-FI" sz="2000" dirty="0" err="1" smtClean="0">
                <a:solidFill>
                  <a:srgbClr val="000000"/>
                </a:solidFill>
                <a:latin typeface="Times New Roman"/>
              </a:rPr>
              <a:t>NW-Iranian</a:t>
            </a:r>
            <a:r>
              <a:rPr lang="fi-FI" sz="2000" dirty="0" smtClean="0">
                <a:solidFill>
                  <a:srgbClr val="000000"/>
                </a:solidFill>
                <a:latin typeface="Times New Roman"/>
              </a:rPr>
              <a:t>), </a:t>
            </a:r>
            <a:r>
              <a:rPr lang="fi-FI" sz="2000" i="1" dirty="0" err="1" smtClean="0">
                <a:solidFill>
                  <a:srgbClr val="000000"/>
                </a:solidFill>
                <a:latin typeface="Times New Roman"/>
              </a:rPr>
              <a:t>ost’ahar</a:t>
            </a:r>
            <a:r>
              <a:rPr lang="fi-FI" sz="2000" dirty="0" smtClean="0">
                <a:solidFill>
                  <a:srgbClr val="000000"/>
                </a:solidFill>
                <a:latin typeface="Times New Roman"/>
              </a:rPr>
              <a:t> (Persian),</a:t>
            </a:r>
            <a:r>
              <a:rPr lang="fi-FI" sz="2000" i="1" dirty="0" smtClean="0">
                <a:solidFill>
                  <a:srgbClr val="000000"/>
                </a:solidFill>
                <a:latin typeface="Times New Roman"/>
              </a:rPr>
              <a:t> </a:t>
            </a:r>
            <a:r>
              <a:rPr lang="fi-FI" sz="2000" i="1" dirty="0" err="1" smtClean="0">
                <a:solidFill>
                  <a:srgbClr val="000000"/>
                </a:solidFill>
                <a:latin typeface="Times New Roman"/>
              </a:rPr>
              <a:t>tufan</a:t>
            </a:r>
            <a:r>
              <a:rPr lang="fi-FI" sz="2000" dirty="0" smtClean="0">
                <a:solidFill>
                  <a:srgbClr val="000000"/>
                </a:solidFill>
                <a:latin typeface="Times New Roman"/>
              </a:rPr>
              <a:t> (</a:t>
            </a:r>
            <a:r>
              <a:rPr lang="fi-FI" sz="2000" dirty="0" err="1" smtClean="0">
                <a:solidFill>
                  <a:srgbClr val="000000"/>
                </a:solidFill>
                <a:latin typeface="Times New Roman"/>
              </a:rPr>
              <a:t>Turkic</a:t>
            </a:r>
            <a:r>
              <a:rPr lang="fi-FI" sz="2000" dirty="0" smtClean="0">
                <a:solidFill>
                  <a:srgbClr val="000000"/>
                </a:solidFill>
                <a:latin typeface="Times New Roman"/>
              </a:rPr>
              <a:t>)</a:t>
            </a:r>
            <a:endParaRPr lang="fi-FI" sz="2000" dirty="0">
              <a:solidFill>
                <a:srgbClr val="000000"/>
              </a:solidFill>
              <a:latin typeface="Times New Roman"/>
            </a:endParaRPr>
          </a:p>
          <a:p>
            <a:pPr marL="0" indent="0">
              <a:buNone/>
            </a:pPr>
            <a:r>
              <a:rPr lang="fi-FI" sz="2000" dirty="0" err="1" smtClean="0">
                <a:solidFill>
                  <a:srgbClr val="000000"/>
                </a:solidFill>
                <a:latin typeface="Times New Roman"/>
              </a:rPr>
              <a:t>Native</a:t>
            </a:r>
            <a:r>
              <a:rPr lang="fi-FI" sz="2000" dirty="0" smtClean="0">
                <a:solidFill>
                  <a:srgbClr val="000000"/>
                </a:solidFill>
                <a:latin typeface="Times New Roman"/>
              </a:rPr>
              <a:t>: </a:t>
            </a:r>
            <a:r>
              <a:rPr lang="fi-FI" sz="2000" i="1" dirty="0" err="1" smtClean="0">
                <a:solidFill>
                  <a:srgbClr val="000000"/>
                </a:solidFill>
                <a:latin typeface="Times New Roman"/>
              </a:rPr>
              <a:t>bak</a:t>
            </a:r>
            <a:r>
              <a:rPr lang="fi-FI" sz="2000" dirty="0" err="1" smtClean="0">
                <a:solidFill>
                  <a:srgbClr val="000000"/>
                </a:solidFill>
                <a:latin typeface="Times New Roman"/>
              </a:rPr>
              <a:t>(-</a:t>
            </a:r>
            <a:r>
              <a:rPr lang="fi-FI" sz="2000" i="1" dirty="0" err="1" smtClean="0">
                <a:solidFill>
                  <a:srgbClr val="000000"/>
                </a:solidFill>
                <a:latin typeface="Times New Roman"/>
              </a:rPr>
              <a:t>sun</a:t>
            </a:r>
            <a:r>
              <a:rPr lang="fi-FI" sz="2000" dirty="0" smtClean="0">
                <a:solidFill>
                  <a:srgbClr val="000000"/>
                </a:solidFill>
                <a:latin typeface="Times New Roman"/>
              </a:rPr>
              <a:t>) </a:t>
            </a:r>
          </a:p>
          <a:p>
            <a:pPr marL="0" indent="0">
              <a:buNone/>
            </a:pPr>
            <a:endParaRPr lang="fi-FI" sz="2000" b="1" dirty="0">
              <a:solidFill>
                <a:srgbClr val="000000"/>
              </a:solidFill>
              <a:latin typeface="Times New Roman"/>
            </a:endParaRPr>
          </a:p>
          <a:p>
            <a:pPr marL="0" indent="0">
              <a:buNone/>
            </a:pPr>
            <a:r>
              <a:rPr lang="fi-FI" sz="2000" b="1" dirty="0" err="1" smtClean="0">
                <a:solidFill>
                  <a:srgbClr val="000000"/>
                </a:solidFill>
                <a:latin typeface="Times New Roman"/>
              </a:rPr>
              <a:t>Question</a:t>
            </a:r>
            <a:r>
              <a:rPr lang="fi-FI" sz="2000" b="1" dirty="0" smtClean="0">
                <a:solidFill>
                  <a:srgbClr val="000000"/>
                </a:solidFill>
                <a:latin typeface="Times New Roman"/>
              </a:rPr>
              <a:t>:</a:t>
            </a:r>
            <a:r>
              <a:rPr lang="fi-FI" sz="2000" dirty="0" smtClean="0">
                <a:solidFill>
                  <a:srgbClr val="000000"/>
                </a:solidFill>
                <a:latin typeface="Times New Roman"/>
              </a:rPr>
              <a:t> </a:t>
            </a:r>
            <a:r>
              <a:rPr lang="fi-FI" sz="2000" b="1" dirty="0" smtClean="0">
                <a:solidFill>
                  <a:srgbClr val="000000"/>
                </a:solidFill>
                <a:latin typeface="Times New Roman"/>
              </a:rPr>
              <a:t>	</a:t>
            </a:r>
            <a:r>
              <a:rPr lang="fi-FI" sz="2000" b="1" dirty="0" err="1" smtClean="0">
                <a:solidFill>
                  <a:srgbClr val="000000"/>
                </a:solidFill>
                <a:latin typeface="Times New Roman"/>
              </a:rPr>
              <a:t>Which</a:t>
            </a:r>
            <a:r>
              <a:rPr lang="fi-FI" sz="2000" b="1" dirty="0" smtClean="0">
                <a:solidFill>
                  <a:srgbClr val="000000"/>
                </a:solidFill>
                <a:latin typeface="Times New Roman"/>
              </a:rPr>
              <a:t> </a:t>
            </a:r>
            <a:r>
              <a:rPr lang="fi-FI" sz="2000" b="1" dirty="0" err="1" smtClean="0">
                <a:solidFill>
                  <a:srgbClr val="000000"/>
                </a:solidFill>
                <a:latin typeface="Times New Roman"/>
              </a:rPr>
              <a:t>language</a:t>
            </a:r>
            <a:r>
              <a:rPr lang="fi-FI" sz="2000" b="1" dirty="0" smtClean="0">
                <a:solidFill>
                  <a:srgbClr val="000000"/>
                </a:solidFill>
                <a:latin typeface="Times New Roman"/>
              </a:rPr>
              <a:t> is </a:t>
            </a:r>
            <a:r>
              <a:rPr lang="fi-FI" sz="2000" b="1" dirty="0" err="1" smtClean="0">
                <a:solidFill>
                  <a:srgbClr val="000000"/>
                </a:solidFill>
                <a:latin typeface="Times New Roman"/>
              </a:rPr>
              <a:t>present</a:t>
            </a:r>
            <a:r>
              <a:rPr lang="fi-FI" sz="2000" b="1" dirty="0" smtClean="0">
                <a:solidFill>
                  <a:srgbClr val="000000"/>
                </a:solidFill>
                <a:latin typeface="Times New Roman"/>
              </a:rPr>
              <a:t> in </a:t>
            </a:r>
            <a:r>
              <a:rPr lang="fi-FI" sz="2000" b="1" dirty="0" err="1" smtClean="0">
                <a:solidFill>
                  <a:srgbClr val="000000"/>
                </a:solidFill>
                <a:latin typeface="Times New Roman"/>
              </a:rPr>
              <a:t>this</a:t>
            </a:r>
            <a:r>
              <a:rPr lang="fi-FI" sz="2000" b="1" dirty="0" smtClean="0">
                <a:solidFill>
                  <a:srgbClr val="000000"/>
                </a:solidFill>
                <a:latin typeface="Times New Roman"/>
              </a:rPr>
              <a:t> </a:t>
            </a:r>
            <a:r>
              <a:rPr lang="fi-FI" sz="2000" b="1" dirty="0" err="1" smtClean="0">
                <a:solidFill>
                  <a:srgbClr val="000000"/>
                </a:solidFill>
                <a:latin typeface="Times New Roman"/>
              </a:rPr>
              <a:t>phrase</a:t>
            </a:r>
            <a:r>
              <a:rPr lang="fi-FI" sz="2000" b="1" dirty="0" smtClean="0">
                <a:solidFill>
                  <a:srgbClr val="000000"/>
                </a:solidFill>
                <a:latin typeface="Times New Roman"/>
              </a:rPr>
              <a:t>?</a:t>
            </a:r>
          </a:p>
          <a:p>
            <a:pPr marL="0" indent="0">
              <a:buNone/>
            </a:pPr>
            <a:r>
              <a:rPr lang="fi-FI" sz="2000" b="1" dirty="0">
                <a:solidFill>
                  <a:srgbClr val="000000"/>
                </a:solidFill>
                <a:latin typeface="Times New Roman"/>
              </a:rPr>
              <a:t>	</a:t>
            </a:r>
            <a:r>
              <a:rPr lang="fi-FI" sz="2000" b="1" dirty="0" smtClean="0">
                <a:solidFill>
                  <a:srgbClr val="000000"/>
                </a:solidFill>
                <a:latin typeface="Times New Roman"/>
              </a:rPr>
              <a:t>	Udi? Azeri? </a:t>
            </a:r>
            <a:r>
              <a:rPr lang="fi-FI" sz="2000" b="1" dirty="0" err="1" smtClean="0">
                <a:solidFill>
                  <a:srgbClr val="000000"/>
                </a:solidFill>
                <a:latin typeface="Times New Roman"/>
              </a:rPr>
              <a:t>Mixed</a:t>
            </a:r>
            <a:r>
              <a:rPr lang="fi-FI" sz="2000" b="1" dirty="0" smtClean="0">
                <a:solidFill>
                  <a:srgbClr val="000000"/>
                </a:solidFill>
                <a:latin typeface="Times New Roman"/>
              </a:rPr>
              <a:t> </a:t>
            </a:r>
            <a:r>
              <a:rPr lang="fi-FI" sz="2000" b="1" dirty="0" err="1" smtClean="0">
                <a:solidFill>
                  <a:srgbClr val="000000"/>
                </a:solidFill>
                <a:latin typeface="Times New Roman"/>
              </a:rPr>
              <a:t>language</a:t>
            </a:r>
            <a:r>
              <a:rPr lang="fi-FI" sz="2000" b="1" dirty="0" smtClean="0">
                <a:solidFill>
                  <a:srgbClr val="000000"/>
                </a:solidFill>
                <a:latin typeface="Times New Roman"/>
              </a:rPr>
              <a:t>?</a:t>
            </a:r>
          </a:p>
          <a:p>
            <a:pPr marL="0" indent="0">
              <a:buNone/>
            </a:pPr>
            <a:r>
              <a:rPr lang="fi-FI" sz="2000" b="1" dirty="0">
                <a:solidFill>
                  <a:srgbClr val="000000"/>
                </a:solidFill>
                <a:latin typeface="Times New Roman"/>
              </a:rPr>
              <a:t>	</a:t>
            </a:r>
            <a:r>
              <a:rPr lang="fi-FI" sz="2000" b="1" dirty="0" smtClean="0">
                <a:solidFill>
                  <a:srgbClr val="000000"/>
                </a:solidFill>
                <a:latin typeface="Times New Roman"/>
              </a:rPr>
              <a:t>	</a:t>
            </a:r>
            <a:r>
              <a:rPr lang="fi-FI" sz="2000" b="1" dirty="0" err="1" smtClean="0">
                <a:solidFill>
                  <a:srgbClr val="000000"/>
                </a:solidFill>
                <a:latin typeface="Times New Roman"/>
              </a:rPr>
              <a:t>What</a:t>
            </a:r>
            <a:r>
              <a:rPr lang="fi-FI" sz="2000" b="1" dirty="0" smtClean="0">
                <a:solidFill>
                  <a:srgbClr val="000000"/>
                </a:solidFill>
                <a:latin typeface="Times New Roman"/>
              </a:rPr>
              <a:t> is </a:t>
            </a:r>
            <a:r>
              <a:rPr lang="fi-FI" sz="2000" b="1" dirty="0" err="1" smtClean="0">
                <a:solidFill>
                  <a:srgbClr val="000000"/>
                </a:solidFill>
                <a:latin typeface="Times New Roman"/>
              </a:rPr>
              <a:t>endangered</a:t>
            </a:r>
            <a:r>
              <a:rPr lang="fi-FI" sz="2000" b="1" dirty="0" smtClean="0">
                <a:solidFill>
                  <a:srgbClr val="000000"/>
                </a:solidFill>
                <a:latin typeface="Times New Roman"/>
              </a:rPr>
              <a:t> in Udi? </a:t>
            </a:r>
            <a:endParaRPr lang="fi-FI" sz="2000" b="1" dirty="0">
              <a:solidFill>
                <a:srgbClr val="000000"/>
              </a:solidFill>
              <a:latin typeface="Times New Roman"/>
            </a:endParaRPr>
          </a:p>
          <a:p>
            <a:pPr marL="0" indent="0">
              <a:buNone/>
            </a:pPr>
            <a:endParaRPr lang="fi-FI" sz="1800" dirty="0" smtClean="0">
              <a:solidFill>
                <a:srgbClr val="000000"/>
              </a:solidFill>
              <a:latin typeface="Times New Roman"/>
            </a:endParaRPr>
          </a:p>
        </p:txBody>
      </p:sp>
      <p:sp>
        <p:nvSpPr>
          <p:cNvPr id="4" name="Datumsplatzhalter 3"/>
          <p:cNvSpPr>
            <a:spLocks noGrp="1"/>
          </p:cNvSpPr>
          <p:nvPr>
            <p:ph type="dt" sz="half" idx="10"/>
          </p:nvPr>
        </p:nvSpPr>
        <p:spPr/>
        <p:txBody>
          <a:bodyPr/>
          <a:lstStyle/>
          <a:p>
            <a:fld id="{685B4344-3CF1-9A49-A237-33E37241F7E5}"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15</a:t>
            </a:fld>
            <a:endParaRPr lang="en-US"/>
          </a:p>
        </p:txBody>
      </p:sp>
    </p:spTree>
    <p:extLst>
      <p:ext uri="{BB962C8B-B14F-4D97-AF65-F5344CB8AC3E}">
        <p14:creationId xmlns:p14="http://schemas.microsoft.com/office/powerpoint/2010/main" val="4264191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Caucasian</a:t>
            </a:r>
            <a:r>
              <a:rPr lang="de-DE" dirty="0" smtClean="0"/>
              <a:t> </a:t>
            </a:r>
            <a:r>
              <a:rPr lang="de-DE" dirty="0" err="1" smtClean="0"/>
              <a:t>Albanian</a:t>
            </a:r>
            <a:endParaRPr lang="de-DE" dirty="0"/>
          </a:p>
        </p:txBody>
      </p:sp>
      <p:sp>
        <p:nvSpPr>
          <p:cNvPr id="3" name="Inhaltsplatzhalter 2"/>
          <p:cNvSpPr>
            <a:spLocks noGrp="1"/>
          </p:cNvSpPr>
          <p:nvPr>
            <p:ph sz="quarter" idx="1"/>
          </p:nvPr>
        </p:nvSpPr>
        <p:spPr/>
        <p:txBody>
          <a:bodyPr/>
          <a:lstStyle/>
          <a:p>
            <a:pPr marL="0" indent="0">
              <a:buNone/>
            </a:pPr>
            <a:r>
              <a:rPr lang="de-DE" dirty="0" smtClean="0"/>
              <a:t>A (</a:t>
            </a:r>
            <a:r>
              <a:rPr lang="de-DE" dirty="0" err="1" smtClean="0"/>
              <a:t>re</a:t>
            </a:r>
            <a:r>
              <a:rPr lang="de-DE" dirty="0" smtClean="0"/>
              <a:t>-?)</a:t>
            </a:r>
            <a:r>
              <a:rPr lang="de-DE" dirty="0" err="1" smtClean="0"/>
              <a:t>discovered</a:t>
            </a:r>
            <a:r>
              <a:rPr lang="de-DE" dirty="0" smtClean="0"/>
              <a:t> </a:t>
            </a:r>
            <a:r>
              <a:rPr lang="de-DE" dirty="0" err="1" smtClean="0"/>
              <a:t>forerunner</a:t>
            </a:r>
            <a:r>
              <a:rPr lang="de-DE" dirty="0" smtClean="0"/>
              <a:t> </a:t>
            </a:r>
            <a:r>
              <a:rPr lang="de-DE" dirty="0" err="1" smtClean="0"/>
              <a:t>of</a:t>
            </a:r>
            <a:r>
              <a:rPr lang="de-DE" dirty="0" smtClean="0"/>
              <a:t> </a:t>
            </a:r>
            <a:r>
              <a:rPr lang="de-DE" dirty="0" err="1" smtClean="0"/>
              <a:t>Udi</a:t>
            </a:r>
            <a:endParaRPr lang="de-DE" dirty="0"/>
          </a:p>
          <a:p>
            <a:endParaRPr lang="de-DE" dirty="0" smtClean="0"/>
          </a:p>
          <a:p>
            <a:r>
              <a:rPr lang="de-DE" dirty="0" smtClean="0"/>
              <a:t>CAUCAUSIAN ALBANIAN</a:t>
            </a:r>
          </a:p>
          <a:p>
            <a:endParaRPr lang="de-DE" dirty="0" smtClean="0"/>
          </a:p>
          <a:p>
            <a:pPr marL="0" indent="0">
              <a:buNone/>
            </a:pPr>
            <a:r>
              <a:rPr lang="de-DE" dirty="0" smtClean="0"/>
              <a:t>Re-</a:t>
            </a:r>
            <a:r>
              <a:rPr lang="de-DE" dirty="0" err="1" smtClean="0"/>
              <a:t>implemented</a:t>
            </a:r>
            <a:r>
              <a:rPr lang="de-DE" dirty="0" smtClean="0"/>
              <a:t> in </a:t>
            </a:r>
            <a:r>
              <a:rPr lang="de-DE" dirty="0" err="1" smtClean="0"/>
              <a:t>Udi</a:t>
            </a:r>
            <a:r>
              <a:rPr lang="de-DE" dirty="0" smtClean="0"/>
              <a:t> </a:t>
            </a:r>
            <a:r>
              <a:rPr lang="de-DE" dirty="0" err="1" smtClean="0"/>
              <a:t>society</a:t>
            </a:r>
            <a:r>
              <a:rPr lang="de-DE" dirty="0" smtClean="0"/>
              <a:t> </a:t>
            </a:r>
            <a:r>
              <a:rPr lang="de-DE" dirty="0" err="1" smtClean="0"/>
              <a:t>by</a:t>
            </a:r>
            <a:r>
              <a:rPr lang="de-DE" dirty="0" smtClean="0"/>
              <a:t> </a:t>
            </a:r>
            <a:r>
              <a:rPr lang="de-DE" dirty="0" err="1" smtClean="0"/>
              <a:t>Udi</a:t>
            </a:r>
            <a:r>
              <a:rPr lang="de-DE" dirty="0" smtClean="0"/>
              <a:t> </a:t>
            </a:r>
            <a:r>
              <a:rPr lang="de-DE" dirty="0" err="1" smtClean="0"/>
              <a:t>intelligentsia</a:t>
            </a:r>
            <a:r>
              <a:rPr lang="de-DE" dirty="0" smtClean="0"/>
              <a:t> (</a:t>
            </a:r>
            <a:r>
              <a:rPr lang="de-DE" dirty="0" err="1" smtClean="0"/>
              <a:t>following</a:t>
            </a:r>
            <a:r>
              <a:rPr lang="de-DE" dirty="0" smtClean="0"/>
              <a:t> </a:t>
            </a:r>
            <a:r>
              <a:rPr lang="de-DE" dirty="0" err="1" smtClean="0"/>
              <a:t>official</a:t>
            </a:r>
            <a:r>
              <a:rPr lang="de-DE" dirty="0" smtClean="0"/>
              <a:t> </a:t>
            </a:r>
            <a:r>
              <a:rPr lang="de-DE" dirty="0" err="1" smtClean="0"/>
              <a:t>programmatics</a:t>
            </a:r>
            <a:r>
              <a:rPr lang="de-DE" dirty="0" smtClean="0"/>
              <a:t>) </a:t>
            </a:r>
            <a:r>
              <a:rPr lang="de-DE" dirty="0" err="1" smtClean="0"/>
              <a:t>as</a:t>
            </a:r>
            <a:r>
              <a:rPr lang="de-DE" dirty="0" smtClean="0"/>
              <a:t> </a:t>
            </a:r>
            <a:r>
              <a:rPr lang="de-DE" dirty="0" err="1" smtClean="0"/>
              <a:t>being</a:t>
            </a:r>
            <a:r>
              <a:rPr lang="de-DE" dirty="0" smtClean="0"/>
              <a:t> </a:t>
            </a:r>
            <a:r>
              <a:rPr lang="de-DE" dirty="0" err="1" smtClean="0"/>
              <a:t>part</a:t>
            </a:r>
            <a:r>
              <a:rPr lang="de-DE" dirty="0" smtClean="0"/>
              <a:t> </a:t>
            </a:r>
            <a:r>
              <a:rPr lang="de-DE" dirty="0" err="1" smtClean="0"/>
              <a:t>of</a:t>
            </a:r>
            <a:r>
              <a:rPr lang="de-DE" dirty="0" smtClean="0"/>
              <a:t> </a:t>
            </a:r>
            <a:r>
              <a:rPr lang="de-DE" dirty="0" err="1" smtClean="0"/>
              <a:t>the</a:t>
            </a:r>
            <a:r>
              <a:rPr lang="de-DE" dirty="0" smtClean="0"/>
              <a:t> </a:t>
            </a:r>
            <a:r>
              <a:rPr lang="de-DE" dirty="0" err="1" smtClean="0"/>
              <a:t>Udi</a:t>
            </a:r>
            <a:r>
              <a:rPr lang="de-DE" dirty="0" smtClean="0"/>
              <a:t> </a:t>
            </a:r>
            <a:r>
              <a:rPr lang="de-DE" dirty="0" err="1" smtClean="0"/>
              <a:t>cultural</a:t>
            </a:r>
            <a:r>
              <a:rPr lang="de-DE" dirty="0" smtClean="0"/>
              <a:t> </a:t>
            </a:r>
            <a:r>
              <a:rPr lang="de-DE" dirty="0" err="1" smtClean="0"/>
              <a:t>traditions</a:t>
            </a:r>
            <a:r>
              <a:rPr lang="de-DE" dirty="0" smtClean="0"/>
              <a:t>.</a:t>
            </a:r>
          </a:p>
          <a:p>
            <a:pPr marL="0" indent="0">
              <a:buNone/>
            </a:pPr>
            <a:r>
              <a:rPr lang="de-DE" dirty="0"/>
              <a:t>	</a:t>
            </a:r>
            <a:endParaRPr lang="de-DE" dirty="0" smtClean="0"/>
          </a:p>
          <a:p>
            <a:pPr marL="274320" lvl="1" indent="0">
              <a:buNone/>
            </a:pPr>
            <a:endParaRPr lang="de-DE" dirty="0"/>
          </a:p>
          <a:p>
            <a:pPr marL="274320" lvl="1" indent="0">
              <a:buNone/>
            </a:pPr>
            <a:endParaRPr lang="de-DE" dirty="0"/>
          </a:p>
        </p:txBody>
      </p:sp>
      <p:sp>
        <p:nvSpPr>
          <p:cNvPr id="4" name="Datumsplatzhalter 3"/>
          <p:cNvSpPr>
            <a:spLocks noGrp="1"/>
          </p:cNvSpPr>
          <p:nvPr>
            <p:ph type="dt" sz="half" idx="10"/>
          </p:nvPr>
        </p:nvSpPr>
        <p:spPr/>
        <p:txBody>
          <a:bodyPr/>
          <a:lstStyle/>
          <a:p>
            <a:fld id="{7090D115-4DA6-104A-B1AC-06681E364362}"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16</a:t>
            </a:fld>
            <a:endParaRPr lang="en-US"/>
          </a:p>
        </p:txBody>
      </p:sp>
    </p:spTree>
    <p:extLst>
      <p:ext uri="{BB962C8B-B14F-4D97-AF65-F5344CB8AC3E}">
        <p14:creationId xmlns:p14="http://schemas.microsoft.com/office/powerpoint/2010/main" val="1067006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Caucasian</a:t>
            </a:r>
            <a:r>
              <a:rPr lang="de-DE" dirty="0" smtClean="0"/>
              <a:t> </a:t>
            </a:r>
            <a:r>
              <a:rPr lang="de-DE" dirty="0" err="1" smtClean="0"/>
              <a:t>Albanian</a:t>
            </a:r>
            <a:endParaRPr lang="de-DE" dirty="0"/>
          </a:p>
        </p:txBody>
      </p:sp>
      <p:sp>
        <p:nvSpPr>
          <p:cNvPr id="3" name="Inhaltsplatzhalter 2"/>
          <p:cNvSpPr>
            <a:spLocks noGrp="1"/>
          </p:cNvSpPr>
          <p:nvPr>
            <p:ph sz="quarter" idx="1"/>
          </p:nvPr>
        </p:nvSpPr>
        <p:spPr/>
        <p:txBody>
          <a:bodyPr>
            <a:normAutofit fontScale="70000" lnSpcReduction="20000"/>
          </a:bodyPr>
          <a:lstStyle/>
          <a:p>
            <a:pPr marL="0" indent="0">
              <a:buNone/>
            </a:pPr>
            <a:r>
              <a:rPr lang="de-DE" dirty="0" err="1" smtClean="0"/>
              <a:t>Religious</a:t>
            </a:r>
            <a:r>
              <a:rPr lang="de-DE" dirty="0" smtClean="0"/>
              <a:t> </a:t>
            </a:r>
            <a:r>
              <a:rPr lang="de-DE" dirty="0" err="1" smtClean="0"/>
              <a:t>and</a:t>
            </a:r>
            <a:r>
              <a:rPr lang="de-DE" dirty="0" smtClean="0"/>
              <a:t> (</a:t>
            </a:r>
            <a:r>
              <a:rPr lang="de-DE" dirty="0" err="1" smtClean="0"/>
              <a:t>seemingly</a:t>
            </a:r>
            <a:r>
              <a:rPr lang="de-DE" dirty="0" smtClean="0"/>
              <a:t>) ‚</a:t>
            </a:r>
            <a:r>
              <a:rPr lang="de-DE" dirty="0" err="1" smtClean="0"/>
              <a:t>official</a:t>
            </a:r>
            <a:r>
              <a:rPr lang="de-DE" dirty="0" smtClean="0"/>
              <a:t>‘ </a:t>
            </a:r>
            <a:r>
              <a:rPr lang="de-DE" dirty="0" err="1" smtClean="0"/>
              <a:t>language</a:t>
            </a:r>
            <a:r>
              <a:rPr lang="de-DE" dirty="0" smtClean="0"/>
              <a:t> in </a:t>
            </a:r>
            <a:r>
              <a:rPr lang="de-DE" dirty="0" err="1" smtClean="0"/>
              <a:t>the</a:t>
            </a:r>
            <a:r>
              <a:rPr lang="de-DE" dirty="0" smtClean="0"/>
              <a:t> </a:t>
            </a:r>
            <a:r>
              <a:rPr lang="de-DE" dirty="0" err="1" smtClean="0"/>
              <a:t>kingdom</a:t>
            </a:r>
            <a:r>
              <a:rPr lang="de-DE" dirty="0" smtClean="0"/>
              <a:t> </a:t>
            </a:r>
            <a:r>
              <a:rPr lang="de-DE" dirty="0" err="1" smtClean="0"/>
              <a:t>of</a:t>
            </a:r>
            <a:r>
              <a:rPr lang="de-DE" dirty="0" smtClean="0"/>
              <a:t> </a:t>
            </a:r>
            <a:r>
              <a:rPr lang="de-DE" dirty="0" err="1" smtClean="0"/>
              <a:t>Caucasian</a:t>
            </a:r>
            <a:r>
              <a:rPr lang="de-DE" dirty="0" smtClean="0"/>
              <a:t> </a:t>
            </a:r>
            <a:r>
              <a:rPr lang="de-DE" dirty="0" err="1" smtClean="0"/>
              <a:t>Albania</a:t>
            </a:r>
            <a:r>
              <a:rPr lang="de-DE" dirty="0" smtClean="0"/>
              <a:t> (100 BCE – 705 CE), </a:t>
            </a:r>
            <a:r>
              <a:rPr lang="de-DE" dirty="0" err="1" smtClean="0"/>
              <a:t>christianized</a:t>
            </a:r>
            <a:r>
              <a:rPr lang="de-DE" dirty="0" smtClean="0"/>
              <a:t> in </a:t>
            </a:r>
            <a:r>
              <a:rPr lang="de-DE" dirty="0" err="1" smtClean="0"/>
              <a:t>the</a:t>
            </a:r>
            <a:r>
              <a:rPr lang="de-DE" dirty="0" smtClean="0"/>
              <a:t> 4th-5th </a:t>
            </a:r>
            <a:r>
              <a:rPr lang="de-DE" dirty="0" err="1" smtClean="0"/>
              <a:t>century</a:t>
            </a:r>
            <a:r>
              <a:rPr lang="de-DE" dirty="0" smtClean="0"/>
              <a:t>). </a:t>
            </a:r>
          </a:p>
          <a:p>
            <a:pPr marL="0" indent="0">
              <a:buNone/>
            </a:pPr>
            <a:endParaRPr lang="de-DE" dirty="0" smtClean="0"/>
          </a:p>
          <a:p>
            <a:pPr marL="0" indent="0">
              <a:buNone/>
            </a:pPr>
            <a:r>
              <a:rPr lang="de-DE" b="1" dirty="0" smtClean="0"/>
              <a:t>Script: </a:t>
            </a:r>
            <a:r>
              <a:rPr lang="de-DE" dirty="0" smtClean="0"/>
              <a:t>Proper </a:t>
            </a:r>
            <a:r>
              <a:rPr lang="de-DE" dirty="0" err="1" smtClean="0"/>
              <a:t>script</a:t>
            </a:r>
            <a:r>
              <a:rPr lang="de-DE" dirty="0" smtClean="0"/>
              <a:t> (</a:t>
            </a:r>
            <a:r>
              <a:rPr lang="de-DE" dirty="0" err="1" smtClean="0"/>
              <a:t>part</a:t>
            </a:r>
            <a:r>
              <a:rPr lang="de-DE" dirty="0" smtClean="0"/>
              <a:t> </a:t>
            </a:r>
            <a:r>
              <a:rPr lang="de-DE" dirty="0" err="1" smtClean="0"/>
              <a:t>of</a:t>
            </a:r>
            <a:r>
              <a:rPr lang="de-DE" dirty="0" smtClean="0"/>
              <a:t> </a:t>
            </a:r>
            <a:r>
              <a:rPr lang="de-DE" dirty="0" err="1" smtClean="0"/>
              <a:t>the</a:t>
            </a:r>
            <a:r>
              <a:rPr lang="de-DE" dirty="0" smtClean="0"/>
              <a:t> </a:t>
            </a:r>
            <a:r>
              <a:rPr lang="de-DE" dirty="0" err="1" smtClean="0"/>
              <a:t>Transcaucasian</a:t>
            </a:r>
            <a:r>
              <a:rPr lang="de-DE" dirty="0" smtClean="0"/>
              <a:t> </a:t>
            </a:r>
            <a:r>
              <a:rPr lang="de-DE" i="1" dirty="0" err="1" smtClean="0"/>
              <a:t>Mashtots</a:t>
            </a:r>
            <a:r>
              <a:rPr lang="de-DE" dirty="0" err="1" smtClean="0"/>
              <a:t>-script</a:t>
            </a:r>
            <a:r>
              <a:rPr lang="de-DE" dirty="0" smtClean="0"/>
              <a:t> </a:t>
            </a:r>
            <a:r>
              <a:rPr lang="de-DE" dirty="0" err="1" smtClean="0"/>
              <a:t>tradition</a:t>
            </a:r>
            <a:r>
              <a:rPr lang="de-DE" dirty="0" smtClean="0"/>
              <a:t>)</a:t>
            </a:r>
          </a:p>
          <a:p>
            <a:pPr marL="0" indent="0">
              <a:buNone/>
            </a:pPr>
            <a:endParaRPr lang="de-DE" dirty="0" smtClean="0"/>
          </a:p>
          <a:p>
            <a:pPr marL="0" indent="0">
              <a:buNone/>
            </a:pPr>
            <a:r>
              <a:rPr lang="de-DE" dirty="0" smtClean="0"/>
              <a:t>Sample: </a:t>
            </a:r>
          </a:p>
          <a:p>
            <a:pPr marL="0" indent="0">
              <a:buNone/>
            </a:pPr>
            <a:endParaRPr lang="de-DE" dirty="0"/>
          </a:p>
          <a:p>
            <a:pPr marL="0" indent="0">
              <a:buNone/>
            </a:pPr>
            <a:r>
              <a:rPr lang="de-DE" dirty="0" err="1" smtClean="0"/>
              <a:t>Documents</a:t>
            </a:r>
            <a:r>
              <a:rPr lang="de-DE" dirty="0" smtClean="0"/>
              <a:t>: </a:t>
            </a:r>
          </a:p>
          <a:p>
            <a:pPr marL="0" indent="0">
              <a:buNone/>
            </a:pPr>
            <a:endParaRPr lang="de-DE" dirty="0" smtClean="0"/>
          </a:p>
          <a:p>
            <a:pPr marL="0" indent="0">
              <a:buNone/>
            </a:pPr>
            <a:r>
              <a:rPr lang="de-DE" dirty="0" smtClean="0"/>
              <a:t>a) Seven </a:t>
            </a:r>
            <a:r>
              <a:rPr lang="de-DE" dirty="0" err="1" smtClean="0"/>
              <a:t>very</a:t>
            </a:r>
            <a:r>
              <a:rPr lang="de-DE" dirty="0" smtClean="0"/>
              <a:t> </a:t>
            </a:r>
            <a:r>
              <a:rPr lang="de-DE" dirty="0" err="1" smtClean="0"/>
              <a:t>short</a:t>
            </a:r>
            <a:r>
              <a:rPr lang="de-DE" dirty="0" smtClean="0"/>
              <a:t> </a:t>
            </a:r>
            <a:r>
              <a:rPr lang="de-DE" dirty="0" err="1" smtClean="0"/>
              <a:t>inscriptions</a:t>
            </a:r>
            <a:endParaRPr lang="de-DE" dirty="0" smtClean="0"/>
          </a:p>
          <a:p>
            <a:pPr marL="0" indent="0">
              <a:buNone/>
            </a:pPr>
            <a:endParaRPr lang="de-DE" dirty="0" smtClean="0"/>
          </a:p>
          <a:p>
            <a:pPr marL="0" indent="0">
              <a:buNone/>
            </a:pPr>
            <a:r>
              <a:rPr lang="de-DE" dirty="0" smtClean="0"/>
              <a:t>b) ‚</a:t>
            </a:r>
            <a:r>
              <a:rPr lang="de-DE" dirty="0" err="1" smtClean="0"/>
              <a:t>Caucasian</a:t>
            </a:r>
            <a:r>
              <a:rPr lang="de-DE" dirty="0" smtClean="0"/>
              <a:t> </a:t>
            </a:r>
            <a:r>
              <a:rPr lang="de-DE" dirty="0" err="1" smtClean="0"/>
              <a:t>Albanian</a:t>
            </a:r>
            <a:r>
              <a:rPr lang="de-DE" dirty="0" smtClean="0"/>
              <a:t> Palimpsests‘ (</a:t>
            </a:r>
            <a:r>
              <a:rPr lang="de-DE" dirty="0" err="1" smtClean="0"/>
              <a:t>found</a:t>
            </a:r>
            <a:r>
              <a:rPr lang="de-DE" dirty="0" smtClean="0"/>
              <a:t> in </a:t>
            </a:r>
            <a:r>
              <a:rPr lang="de-DE" dirty="0" err="1" smtClean="0"/>
              <a:t>the</a:t>
            </a:r>
            <a:r>
              <a:rPr lang="de-DE" dirty="0" smtClean="0"/>
              <a:t> Catharine </a:t>
            </a:r>
            <a:r>
              <a:rPr lang="de-DE" dirty="0" err="1" smtClean="0"/>
              <a:t>monastary</a:t>
            </a:r>
            <a:r>
              <a:rPr lang="de-DE" dirty="0" smtClean="0"/>
              <a:t>, Sinai in 2000, </a:t>
            </a:r>
            <a:r>
              <a:rPr lang="de-DE" dirty="0" err="1" smtClean="0"/>
              <a:t>identified</a:t>
            </a:r>
            <a:r>
              <a:rPr lang="de-DE" dirty="0" smtClean="0"/>
              <a:t> </a:t>
            </a:r>
            <a:r>
              <a:rPr lang="de-DE" dirty="0" err="1" smtClean="0"/>
              <a:t>as</a:t>
            </a:r>
            <a:r>
              <a:rPr lang="de-DE" dirty="0" smtClean="0"/>
              <a:t> ‚</a:t>
            </a:r>
            <a:r>
              <a:rPr lang="de-DE" dirty="0" err="1" smtClean="0"/>
              <a:t>Caucasian</a:t>
            </a:r>
            <a:r>
              <a:rPr lang="de-DE" dirty="0" smtClean="0"/>
              <a:t> </a:t>
            </a:r>
            <a:r>
              <a:rPr lang="de-DE" dirty="0" err="1" smtClean="0"/>
              <a:t>Albanian</a:t>
            </a:r>
            <a:r>
              <a:rPr lang="de-DE" dirty="0" smtClean="0"/>
              <a:t>‘ </a:t>
            </a:r>
            <a:r>
              <a:rPr lang="de-DE" dirty="0" err="1" smtClean="0"/>
              <a:t>by</a:t>
            </a:r>
            <a:r>
              <a:rPr lang="de-DE" dirty="0" smtClean="0"/>
              <a:t> </a:t>
            </a:r>
            <a:r>
              <a:rPr lang="de-DE" dirty="0" err="1" smtClean="0"/>
              <a:t>Zaza</a:t>
            </a:r>
            <a:r>
              <a:rPr lang="de-DE" dirty="0" smtClean="0"/>
              <a:t> </a:t>
            </a:r>
            <a:r>
              <a:rPr lang="de-DE" dirty="0" err="1" smtClean="0"/>
              <a:t>Aleksidze</a:t>
            </a:r>
            <a:r>
              <a:rPr lang="de-DE" dirty="0" smtClean="0"/>
              <a:t>, </a:t>
            </a:r>
            <a:r>
              <a:rPr lang="de-DE" dirty="0" err="1" smtClean="0"/>
              <a:t>deciphered</a:t>
            </a:r>
            <a:r>
              <a:rPr lang="de-DE" dirty="0" smtClean="0"/>
              <a:t> </a:t>
            </a:r>
            <a:r>
              <a:rPr lang="de-DE" dirty="0" err="1" smtClean="0"/>
              <a:t>and</a:t>
            </a:r>
            <a:r>
              <a:rPr lang="de-DE" dirty="0" smtClean="0"/>
              <a:t> </a:t>
            </a:r>
            <a:r>
              <a:rPr lang="de-DE" dirty="0" err="1" smtClean="0"/>
              <a:t>edited</a:t>
            </a:r>
            <a:r>
              <a:rPr lang="de-DE" dirty="0" smtClean="0"/>
              <a:t> </a:t>
            </a:r>
            <a:r>
              <a:rPr lang="de-DE" dirty="0" err="1" smtClean="0"/>
              <a:t>by</a:t>
            </a:r>
            <a:r>
              <a:rPr lang="de-DE" dirty="0" smtClean="0"/>
              <a:t> Jost </a:t>
            </a:r>
            <a:r>
              <a:rPr lang="de-DE" dirty="0" err="1" smtClean="0"/>
              <a:t>Gippert</a:t>
            </a:r>
            <a:r>
              <a:rPr lang="de-DE" dirty="0" smtClean="0"/>
              <a:t> </a:t>
            </a:r>
            <a:r>
              <a:rPr lang="de-DE" dirty="0" err="1" smtClean="0"/>
              <a:t>and</a:t>
            </a:r>
            <a:r>
              <a:rPr lang="de-DE" dirty="0" smtClean="0"/>
              <a:t> Wolfgang Schulze (2003-2009).</a:t>
            </a:r>
            <a:endParaRPr lang="de-DE" dirty="0"/>
          </a:p>
        </p:txBody>
      </p:sp>
      <p:pic>
        <p:nvPicPr>
          <p:cNvPr id="4" name="Bild 3" descr="Bildschirmfoto 2014-09-22 um 13.12.04.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0823" y="2889035"/>
            <a:ext cx="2766544" cy="441177"/>
          </a:xfrm>
          <a:prstGeom prst="rect">
            <a:avLst/>
          </a:prstGeom>
        </p:spPr>
      </p:pic>
      <p:sp>
        <p:nvSpPr>
          <p:cNvPr id="5" name="Datumsplatzhalter 4"/>
          <p:cNvSpPr>
            <a:spLocks noGrp="1"/>
          </p:cNvSpPr>
          <p:nvPr>
            <p:ph type="dt" sz="half" idx="10"/>
          </p:nvPr>
        </p:nvSpPr>
        <p:spPr/>
        <p:txBody>
          <a:bodyPr/>
          <a:lstStyle/>
          <a:p>
            <a:fld id="{9321356B-2AF3-1E43-886C-C02D13703343}" type="datetime1">
              <a:rPr lang="de-DE" smtClean="0"/>
              <a:t>14.06.16</a:t>
            </a:fld>
            <a:endParaRPr lang="en-US"/>
          </a:p>
        </p:txBody>
      </p:sp>
      <p:sp>
        <p:nvSpPr>
          <p:cNvPr id="6" name="Foliennummernplatzhalter 5"/>
          <p:cNvSpPr>
            <a:spLocks noGrp="1"/>
          </p:cNvSpPr>
          <p:nvPr>
            <p:ph type="sldNum" sz="quarter" idx="12"/>
          </p:nvPr>
        </p:nvSpPr>
        <p:spPr/>
        <p:txBody>
          <a:bodyPr/>
          <a:lstStyle/>
          <a:p>
            <a:fld id="{886BB73A-582F-4420-9A14-CB10A2B2E5E8}" type="slidenum">
              <a:rPr lang="en-US" smtClean="0"/>
              <a:t>17</a:t>
            </a:fld>
            <a:endParaRPr lang="en-US"/>
          </a:p>
        </p:txBody>
      </p:sp>
    </p:spTree>
    <p:extLst>
      <p:ext uri="{BB962C8B-B14F-4D97-AF65-F5344CB8AC3E}">
        <p14:creationId xmlns:p14="http://schemas.microsoft.com/office/powerpoint/2010/main" val="3739552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Caucasian</a:t>
            </a:r>
            <a:r>
              <a:rPr lang="de-DE" dirty="0" smtClean="0"/>
              <a:t> </a:t>
            </a:r>
            <a:r>
              <a:rPr lang="de-DE" dirty="0" err="1" smtClean="0"/>
              <a:t>Albanian</a:t>
            </a:r>
            <a:endParaRPr lang="de-DE" dirty="0"/>
          </a:p>
        </p:txBody>
      </p:sp>
      <p:pic>
        <p:nvPicPr>
          <p:cNvPr id="4" name="Inhaltsplatzhalter 3" descr="Bildschirmfoto 2014-09-22 um 15.25.06.png"/>
          <p:cNvPicPr>
            <a:picLocks noGrp="1" noChangeAspect="1"/>
          </p:cNvPicPr>
          <p:nvPr>
            <p:ph sz="quarter" idx="1"/>
          </p:nvPr>
        </p:nvPicPr>
        <p:blipFill>
          <a:blip r:embed="rId2">
            <a:clrChange>
              <a:clrFrom>
                <a:srgbClr val="EDEDED"/>
              </a:clrFrom>
              <a:clrTo>
                <a:srgbClr val="EDEDED">
                  <a:alpha val="0"/>
                </a:srgbClr>
              </a:clrTo>
            </a:clrChange>
            <a:extLst>
              <a:ext uri="{28A0092B-C50C-407E-A947-70E740481C1C}">
                <a14:useLocalDpi xmlns:a14="http://schemas.microsoft.com/office/drawing/2010/main" val="0"/>
              </a:ext>
            </a:extLst>
          </a:blip>
          <a:srcRect l="1089" r="1089"/>
          <a:stretch>
            <a:fillRect/>
          </a:stretch>
        </p:blipFill>
        <p:spPr>
          <a:xfrm>
            <a:off x="3702870" y="1668147"/>
            <a:ext cx="3545831" cy="1906361"/>
          </a:xfrm>
        </p:spPr>
      </p:pic>
      <p:pic>
        <p:nvPicPr>
          <p:cNvPr id="5" name="Bild 4" descr="Bildschirmfoto 2014-09-22 um 15.27.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67" y="4023854"/>
            <a:ext cx="6373314" cy="1846582"/>
          </a:xfrm>
          <a:prstGeom prst="rect">
            <a:avLst/>
          </a:prstGeom>
        </p:spPr>
      </p:pic>
      <p:sp>
        <p:nvSpPr>
          <p:cNvPr id="6" name="Textfeld 5"/>
          <p:cNvSpPr txBox="1"/>
          <p:nvPr/>
        </p:nvSpPr>
        <p:spPr>
          <a:xfrm>
            <a:off x="435079" y="1668147"/>
            <a:ext cx="2822131" cy="1477328"/>
          </a:xfrm>
          <a:prstGeom prst="rect">
            <a:avLst/>
          </a:prstGeom>
          <a:noFill/>
        </p:spPr>
        <p:txBody>
          <a:bodyPr wrap="square" rtlCol="0">
            <a:spAutoFit/>
          </a:bodyPr>
          <a:lstStyle/>
          <a:p>
            <a:r>
              <a:rPr lang="de-DE" dirty="0" smtClean="0"/>
              <a:t>The </a:t>
            </a:r>
            <a:r>
              <a:rPr lang="de-DE" dirty="0" err="1" smtClean="0"/>
              <a:t>Mingechaur</a:t>
            </a:r>
            <a:r>
              <a:rPr lang="de-DE" dirty="0" smtClean="0"/>
              <a:t> </a:t>
            </a:r>
            <a:r>
              <a:rPr lang="de-DE" dirty="0" err="1" smtClean="0"/>
              <a:t>pedestal</a:t>
            </a:r>
            <a:endParaRPr lang="de-DE" dirty="0" smtClean="0"/>
          </a:p>
          <a:p>
            <a:r>
              <a:rPr lang="de-DE" dirty="0" smtClean="0"/>
              <a:t>(558 CE ?)</a:t>
            </a:r>
          </a:p>
          <a:p>
            <a:endParaRPr lang="de-DE" dirty="0"/>
          </a:p>
          <a:p>
            <a:r>
              <a:rPr lang="de-DE" dirty="0" smtClean="0"/>
              <a:t>[</a:t>
            </a:r>
            <a:r>
              <a:rPr lang="de-DE" dirty="0" err="1" smtClean="0"/>
              <a:t>Gippert</a:t>
            </a:r>
            <a:r>
              <a:rPr lang="de-DE" dirty="0" smtClean="0"/>
              <a:t>, Schulze et al.2009, I: II,86]</a:t>
            </a:r>
            <a:endParaRPr lang="de-DE" dirty="0"/>
          </a:p>
        </p:txBody>
      </p:sp>
      <p:sp>
        <p:nvSpPr>
          <p:cNvPr id="3" name="Datumsplatzhalter 2"/>
          <p:cNvSpPr>
            <a:spLocks noGrp="1"/>
          </p:cNvSpPr>
          <p:nvPr>
            <p:ph type="dt" sz="half" idx="10"/>
          </p:nvPr>
        </p:nvSpPr>
        <p:spPr/>
        <p:txBody>
          <a:bodyPr/>
          <a:lstStyle/>
          <a:p>
            <a:fld id="{2FF0B36D-A28D-EB4A-895C-661E8E36C170}" type="datetime1">
              <a:rPr lang="de-DE" smtClean="0"/>
              <a:t>14.06.16</a:t>
            </a:fld>
            <a:endParaRPr lang="en-US"/>
          </a:p>
        </p:txBody>
      </p:sp>
      <p:sp>
        <p:nvSpPr>
          <p:cNvPr id="7" name="Foliennummernplatzhalter 6"/>
          <p:cNvSpPr>
            <a:spLocks noGrp="1"/>
          </p:cNvSpPr>
          <p:nvPr>
            <p:ph type="sldNum" sz="quarter" idx="12"/>
          </p:nvPr>
        </p:nvSpPr>
        <p:spPr/>
        <p:txBody>
          <a:bodyPr/>
          <a:lstStyle/>
          <a:p>
            <a:fld id="{886BB73A-582F-4420-9A14-CB10A2B2E5E8}" type="slidenum">
              <a:rPr lang="en-US" smtClean="0"/>
              <a:t>18</a:t>
            </a:fld>
            <a:endParaRPr lang="en-US"/>
          </a:p>
        </p:txBody>
      </p:sp>
    </p:spTree>
    <p:extLst>
      <p:ext uri="{BB962C8B-B14F-4D97-AF65-F5344CB8AC3E}">
        <p14:creationId xmlns:p14="http://schemas.microsoft.com/office/powerpoint/2010/main" val="2863811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Caucasian</a:t>
            </a:r>
            <a:r>
              <a:rPr lang="de-DE" dirty="0" smtClean="0"/>
              <a:t> </a:t>
            </a:r>
            <a:r>
              <a:rPr lang="de-DE" dirty="0" err="1" smtClean="0"/>
              <a:t>Albanian</a:t>
            </a:r>
            <a:endParaRPr lang="de-DE" dirty="0"/>
          </a:p>
        </p:txBody>
      </p:sp>
      <p:sp>
        <p:nvSpPr>
          <p:cNvPr id="3" name="Inhaltsplatzhalter 2"/>
          <p:cNvSpPr>
            <a:spLocks noGrp="1"/>
          </p:cNvSpPr>
          <p:nvPr>
            <p:ph sz="quarter" idx="1"/>
          </p:nvPr>
        </p:nvSpPr>
        <p:spPr/>
        <p:txBody>
          <a:bodyPr/>
          <a:lstStyle/>
          <a:p>
            <a:pPr marL="0" indent="0">
              <a:buNone/>
            </a:pPr>
            <a:r>
              <a:rPr lang="de-DE" dirty="0" smtClean="0"/>
              <a:t>Sample </a:t>
            </a:r>
            <a:r>
              <a:rPr lang="de-DE" dirty="0" err="1" smtClean="0"/>
              <a:t>of</a:t>
            </a:r>
            <a:r>
              <a:rPr lang="de-DE" dirty="0" smtClean="0"/>
              <a:t> Palimpsest (</a:t>
            </a:r>
            <a:r>
              <a:rPr lang="de-DE" dirty="0" err="1" smtClean="0"/>
              <a:t>Lk</a:t>
            </a:r>
            <a:r>
              <a:rPr lang="de-DE" dirty="0" smtClean="0"/>
              <a:t> 4,29-36)</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sz="1800" dirty="0" smtClean="0"/>
              <a:t>[</a:t>
            </a:r>
            <a:r>
              <a:rPr lang="de-DE" sz="1800" dirty="0" err="1" smtClean="0"/>
              <a:t>Gippert</a:t>
            </a:r>
            <a:r>
              <a:rPr lang="de-DE" sz="1800" dirty="0" smtClean="0"/>
              <a:t>, Schulze et </a:t>
            </a:r>
            <a:r>
              <a:rPr lang="de-DE" sz="1800" dirty="0" err="1" smtClean="0"/>
              <a:t>at</a:t>
            </a:r>
            <a:r>
              <a:rPr lang="de-DE" sz="1800" dirty="0" smtClean="0"/>
              <a:t>. 2009, II: VI, 38-39]</a:t>
            </a:r>
          </a:p>
          <a:p>
            <a:pPr marL="0" indent="0">
              <a:buNone/>
            </a:pPr>
            <a:endParaRPr lang="de-DE" sz="1800" dirty="0" smtClean="0"/>
          </a:p>
          <a:p>
            <a:pPr marL="0" indent="0">
              <a:buNone/>
            </a:pPr>
            <a:endParaRPr lang="de-DE" dirty="0" smtClean="0"/>
          </a:p>
          <a:p>
            <a:pPr marL="0" indent="0">
              <a:buNone/>
            </a:pPr>
            <a:endParaRPr lang="de-DE" dirty="0"/>
          </a:p>
        </p:txBody>
      </p:sp>
      <p:pic>
        <p:nvPicPr>
          <p:cNvPr id="4" name="Bild 3" descr="Bildschirmfoto 2014-09-22 um 15.35.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3" y="2057694"/>
            <a:ext cx="2213165" cy="2845497"/>
          </a:xfrm>
          <a:prstGeom prst="rect">
            <a:avLst/>
          </a:prstGeom>
        </p:spPr>
      </p:pic>
      <p:pic>
        <p:nvPicPr>
          <p:cNvPr id="5" name="Bild 4" descr="Bildschirmfoto 2014-09-22 um 15.35.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858" y="2170289"/>
            <a:ext cx="2308268" cy="2732902"/>
          </a:xfrm>
          <a:prstGeom prst="rect">
            <a:avLst/>
          </a:prstGeom>
        </p:spPr>
      </p:pic>
      <p:pic>
        <p:nvPicPr>
          <p:cNvPr id="6" name="Bild 5" descr="Bildschirmfoto 2014-09-22 um 15.37.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345" y="1527048"/>
            <a:ext cx="965093" cy="4903191"/>
          </a:xfrm>
          <a:prstGeom prst="rect">
            <a:avLst/>
          </a:prstGeom>
        </p:spPr>
      </p:pic>
      <p:pic>
        <p:nvPicPr>
          <p:cNvPr id="8" name="Bild 7" descr="Bildschirmfoto 2014-09-22 um 15.37.0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7438" y="1527048"/>
            <a:ext cx="1056072" cy="4903191"/>
          </a:xfrm>
          <a:prstGeom prst="rect">
            <a:avLst/>
          </a:prstGeom>
        </p:spPr>
      </p:pic>
      <p:sp>
        <p:nvSpPr>
          <p:cNvPr id="7" name="Datumsplatzhalter 6"/>
          <p:cNvSpPr>
            <a:spLocks noGrp="1"/>
          </p:cNvSpPr>
          <p:nvPr>
            <p:ph type="dt" sz="half" idx="10"/>
          </p:nvPr>
        </p:nvSpPr>
        <p:spPr/>
        <p:txBody>
          <a:bodyPr/>
          <a:lstStyle/>
          <a:p>
            <a:fld id="{46706264-46B3-6946-AC93-FB9E6DDCC120}" type="datetime1">
              <a:rPr lang="de-DE" smtClean="0"/>
              <a:t>14.06.16</a:t>
            </a:fld>
            <a:endParaRPr lang="en-US"/>
          </a:p>
        </p:txBody>
      </p:sp>
      <p:sp>
        <p:nvSpPr>
          <p:cNvPr id="9" name="Foliennummernplatzhalter 8"/>
          <p:cNvSpPr>
            <a:spLocks noGrp="1"/>
          </p:cNvSpPr>
          <p:nvPr>
            <p:ph type="sldNum" sz="quarter" idx="12"/>
          </p:nvPr>
        </p:nvSpPr>
        <p:spPr/>
        <p:txBody>
          <a:bodyPr/>
          <a:lstStyle/>
          <a:p>
            <a:fld id="{886BB73A-582F-4420-9A14-CB10A2B2E5E8}" type="slidenum">
              <a:rPr lang="en-US" smtClean="0"/>
              <a:t>19</a:t>
            </a:fld>
            <a:endParaRPr lang="en-US"/>
          </a:p>
        </p:txBody>
      </p:sp>
    </p:spTree>
    <p:extLst>
      <p:ext uri="{BB962C8B-B14F-4D97-AF65-F5344CB8AC3E}">
        <p14:creationId xmlns:p14="http://schemas.microsoft.com/office/powerpoint/2010/main" val="14561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Basic </a:t>
            </a:r>
            <a:r>
              <a:rPr lang="de-DE" dirty="0" err="1" smtClean="0"/>
              <a:t>Question</a:t>
            </a:r>
            <a:endParaRPr lang="de-DE" dirty="0"/>
          </a:p>
        </p:txBody>
      </p:sp>
      <p:sp>
        <p:nvSpPr>
          <p:cNvPr id="3" name="Inhaltsplatzhalter 2"/>
          <p:cNvSpPr>
            <a:spLocks noGrp="1"/>
          </p:cNvSpPr>
          <p:nvPr>
            <p:ph sz="quarter"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DE" dirty="0" err="1" smtClean="0"/>
              <a:t>What</a:t>
            </a:r>
            <a:r>
              <a:rPr lang="de-DE" dirty="0" smtClean="0"/>
              <a:t> </a:t>
            </a:r>
            <a:r>
              <a:rPr lang="de-DE" dirty="0" err="1" smtClean="0"/>
              <a:t>is</a:t>
            </a:r>
            <a:r>
              <a:rPr lang="de-DE" dirty="0" smtClean="0"/>
              <a:t> ‚a </a:t>
            </a:r>
            <a:r>
              <a:rPr lang="de-DE" dirty="0" err="1" smtClean="0"/>
              <a:t>language</a:t>
            </a:r>
            <a:r>
              <a:rPr lang="de-DE"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de-DE" dirty="0"/>
          </a:p>
          <a:p>
            <a:pPr marL="0" marR="0" lvl="0" indent="0" defTabSz="914400" eaLnBrk="1" fontAlgn="auto" latinLnBrk="0" hangingPunct="1">
              <a:lnSpc>
                <a:spcPct val="100000"/>
              </a:lnSpc>
              <a:spcBef>
                <a:spcPts val="0"/>
              </a:spcBef>
              <a:spcAft>
                <a:spcPts val="0"/>
              </a:spcAft>
              <a:buClrTx/>
              <a:buSzTx/>
              <a:buFontTx/>
              <a:buNone/>
              <a:tabLst/>
              <a:defRPr/>
            </a:pPr>
            <a:endParaRPr lang="de-DE" dirty="0"/>
          </a:p>
          <a:p>
            <a:pPr marL="0" marR="0" lvl="0" indent="0" defTabSz="914400" eaLnBrk="1" fontAlgn="auto" latinLnBrk="0" hangingPunct="1">
              <a:lnSpc>
                <a:spcPct val="100000"/>
              </a:lnSpc>
              <a:spcBef>
                <a:spcPts val="0"/>
              </a:spcBef>
              <a:spcAft>
                <a:spcPts val="0"/>
              </a:spcAft>
              <a:buClrTx/>
              <a:buSzTx/>
              <a:buFontTx/>
              <a:buNone/>
              <a:tabLst/>
              <a:defRPr/>
            </a:pPr>
            <a:endParaRPr lang="de-DE" dirty="0"/>
          </a:p>
        </p:txBody>
      </p:sp>
      <p:graphicFrame>
        <p:nvGraphicFramePr>
          <p:cNvPr id="4" name="Diagramm 3"/>
          <p:cNvGraphicFramePr/>
          <p:nvPr>
            <p:extLst>
              <p:ext uri="{D42A27DB-BD31-4B8C-83A1-F6EECF244321}">
                <p14:modId xmlns:p14="http://schemas.microsoft.com/office/powerpoint/2010/main" val="773359750"/>
              </p:ext>
            </p:extLst>
          </p:nvPr>
        </p:nvGraphicFramePr>
        <p:xfrm>
          <a:off x="1657004" y="2177935"/>
          <a:ext cx="6140334" cy="4081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umsplatzhalter 4"/>
          <p:cNvSpPr>
            <a:spLocks noGrp="1"/>
          </p:cNvSpPr>
          <p:nvPr>
            <p:ph type="dt" sz="half" idx="10"/>
          </p:nvPr>
        </p:nvSpPr>
        <p:spPr/>
        <p:txBody>
          <a:bodyPr/>
          <a:lstStyle/>
          <a:p>
            <a:fld id="{CF917BC9-69CA-3440-B956-1B70FB6EA22E}" type="datetime1">
              <a:rPr lang="de-DE" smtClean="0"/>
              <a:t>14.06.16</a:t>
            </a:fld>
            <a:endParaRPr lang="en-US"/>
          </a:p>
        </p:txBody>
      </p:sp>
      <p:sp>
        <p:nvSpPr>
          <p:cNvPr id="6" name="Foliennummernplatzhalter 5"/>
          <p:cNvSpPr>
            <a:spLocks noGrp="1"/>
          </p:cNvSpPr>
          <p:nvPr>
            <p:ph type="sldNum" sz="quarter" idx="12"/>
          </p:nvPr>
        </p:nvSpPr>
        <p:spPr/>
        <p:txBody>
          <a:bodyPr/>
          <a:lstStyle/>
          <a:p>
            <a:fld id="{886BB73A-582F-4420-9A14-CB10A2B2E5E8}" type="slidenum">
              <a:rPr lang="en-US" smtClean="0"/>
              <a:t>2</a:t>
            </a:fld>
            <a:endParaRPr lang="en-US"/>
          </a:p>
        </p:txBody>
      </p:sp>
    </p:spTree>
    <p:extLst>
      <p:ext uri="{BB962C8B-B14F-4D97-AF65-F5344CB8AC3E}">
        <p14:creationId xmlns:p14="http://schemas.microsoft.com/office/powerpoint/2010/main" val="1346794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55000" lnSpcReduction="20000"/>
          </a:bodyPr>
          <a:lstStyle/>
          <a:p>
            <a:pPr marL="0" indent="0">
              <a:buNone/>
            </a:pPr>
            <a:r>
              <a:rPr lang="de-DE" b="1" dirty="0" err="1" smtClean="0"/>
              <a:t>Some</a:t>
            </a:r>
            <a:r>
              <a:rPr lang="de-DE" b="1" dirty="0" smtClean="0"/>
              <a:t> </a:t>
            </a:r>
            <a:r>
              <a:rPr lang="de-DE" b="1" dirty="0" err="1" smtClean="0"/>
              <a:t>cultural</a:t>
            </a:r>
            <a:r>
              <a:rPr lang="de-DE" b="1" dirty="0" smtClean="0"/>
              <a:t> </a:t>
            </a:r>
            <a:r>
              <a:rPr lang="de-DE" b="1" dirty="0" err="1" smtClean="0"/>
              <a:t>features</a:t>
            </a:r>
            <a:r>
              <a:rPr lang="de-DE" b="1" dirty="0" smtClean="0"/>
              <a:t>:</a:t>
            </a:r>
            <a:endParaRPr lang="en-US" b="1" dirty="0" smtClean="0"/>
          </a:p>
          <a:p>
            <a:pPr marL="0" indent="0">
              <a:buNone/>
            </a:pPr>
            <a:endParaRPr lang="en-US" dirty="0" smtClean="0"/>
          </a:p>
          <a:p>
            <a:pPr marL="0" indent="0">
              <a:buNone/>
            </a:pPr>
            <a:r>
              <a:rPr lang="en-US" b="1" dirty="0" smtClean="0"/>
              <a:t>L1-aquisition: </a:t>
            </a:r>
            <a:r>
              <a:rPr lang="en-US" dirty="0" smtClean="0"/>
              <a:t>Traditional bilingualism/multilingualism</a:t>
            </a:r>
          </a:p>
          <a:p>
            <a:pPr marL="0" indent="0">
              <a:buNone/>
            </a:pPr>
            <a:r>
              <a:rPr lang="en-US" b="1" dirty="0" smtClean="0"/>
              <a:t>Religion:</a:t>
            </a:r>
            <a:r>
              <a:rPr lang="en-US" dirty="0" smtClean="0"/>
              <a:t> Christian (unclear affiliation; historically </a:t>
            </a:r>
            <a:r>
              <a:rPr lang="en-US" dirty="0" err="1" smtClean="0"/>
              <a:t>monophysite</a:t>
            </a:r>
            <a:r>
              <a:rPr lang="en-US" dirty="0" smtClean="0"/>
              <a:t>, strong </a:t>
            </a:r>
            <a:r>
              <a:rPr lang="en-US" dirty="0" err="1" smtClean="0"/>
              <a:t>dyophysite</a:t>
            </a:r>
            <a:r>
              <a:rPr lang="en-US" dirty="0" smtClean="0"/>
              <a:t> tendencies in </a:t>
            </a:r>
            <a:r>
              <a:rPr lang="en-US" dirty="0" err="1" smtClean="0"/>
              <a:t>Varatshen</a:t>
            </a:r>
            <a:r>
              <a:rPr lang="en-US" dirty="0" smtClean="0"/>
              <a:t> since 1820); </a:t>
            </a:r>
            <a:r>
              <a:rPr lang="en-US" dirty="0" err="1" smtClean="0"/>
              <a:t>grwoing</a:t>
            </a:r>
            <a:r>
              <a:rPr lang="en-US" dirty="0" smtClean="0"/>
              <a:t> impact from Russian Orthodoxy since 1989.</a:t>
            </a:r>
          </a:p>
          <a:p>
            <a:pPr marL="0" indent="0">
              <a:buNone/>
            </a:pPr>
            <a:r>
              <a:rPr lang="en-US" b="1" dirty="0" smtClean="0"/>
              <a:t>Economics:</a:t>
            </a:r>
            <a:r>
              <a:rPr lang="en-US" dirty="0" smtClean="0"/>
              <a:t> No specific profile farming, cattle breeding, rice cultivation, sericulture, horticulture, poultry farming, craftsmanship and viticulture)</a:t>
            </a:r>
          </a:p>
          <a:p>
            <a:pPr marL="0" indent="0">
              <a:buNone/>
            </a:pPr>
            <a:r>
              <a:rPr lang="en-US" b="1" dirty="0" smtClean="0"/>
              <a:t>Feasts and rites:</a:t>
            </a:r>
            <a:r>
              <a:rPr lang="en-US" dirty="0" smtClean="0"/>
              <a:t> Christian patterns strongly accommodated to Islamic environment (e.g. </a:t>
            </a:r>
            <a:r>
              <a:rPr lang="en-US" i="1" dirty="0" err="1" smtClean="0"/>
              <a:t>komrad</a:t>
            </a:r>
            <a:r>
              <a:rPr lang="en-US" dirty="0" smtClean="0"/>
              <a:t> festival =&gt; </a:t>
            </a:r>
            <a:r>
              <a:rPr lang="en-US" dirty="0" err="1" smtClean="0"/>
              <a:t>Qurban</a:t>
            </a:r>
            <a:r>
              <a:rPr lang="en-US" dirty="0" smtClean="0"/>
              <a:t>, </a:t>
            </a:r>
            <a:r>
              <a:rPr lang="en-US" i="1" dirty="0" err="1" smtClean="0"/>
              <a:t>žoğulun</a:t>
            </a:r>
            <a:r>
              <a:rPr lang="en-US" i="1" dirty="0" smtClean="0"/>
              <a:t> </a:t>
            </a:r>
            <a:r>
              <a:rPr lang="en-US" i="1" dirty="0" err="1" smtClean="0"/>
              <a:t>axc´ibay</a:t>
            </a:r>
            <a:r>
              <a:rPr lang="en-US" dirty="0" smtClean="0"/>
              <a:t> =&gt; </a:t>
            </a:r>
            <a:r>
              <a:rPr lang="en-US" dirty="0" err="1" smtClean="0"/>
              <a:t>Novruz</a:t>
            </a:r>
            <a:r>
              <a:rPr lang="en-US" dirty="0" smtClean="0"/>
              <a:t>)</a:t>
            </a:r>
          </a:p>
          <a:p>
            <a:pPr marL="0" indent="0">
              <a:buNone/>
            </a:pPr>
            <a:r>
              <a:rPr lang="en-US" b="1" dirty="0" smtClean="0"/>
              <a:t>Kinship structure:</a:t>
            </a:r>
            <a:r>
              <a:rPr lang="en-US" dirty="0" smtClean="0"/>
              <a:t> Traditional </a:t>
            </a:r>
            <a:r>
              <a:rPr lang="en-US" dirty="0" err="1" smtClean="0"/>
              <a:t>Oriential</a:t>
            </a:r>
            <a:endParaRPr lang="en-US" b="1" dirty="0" smtClean="0"/>
          </a:p>
          <a:p>
            <a:pPr marL="0" indent="0">
              <a:buNone/>
            </a:pPr>
            <a:r>
              <a:rPr lang="en-US" b="1" dirty="0" smtClean="0"/>
              <a:t>Food and Dishes:</a:t>
            </a:r>
            <a:r>
              <a:rPr lang="en-US" dirty="0" smtClean="0"/>
              <a:t> Locally elaborated „Oriental“ (note: allowance of pig meat)</a:t>
            </a:r>
          </a:p>
          <a:p>
            <a:pPr marL="0" indent="0">
              <a:buNone/>
            </a:pPr>
            <a:r>
              <a:rPr lang="en-US" b="1" dirty="0" smtClean="0"/>
              <a:t>Marriage patterns: </a:t>
            </a:r>
            <a:r>
              <a:rPr lang="en-US" dirty="0" smtClean="0"/>
              <a:t>Historically (1820-1989) intermarriage between </a:t>
            </a:r>
            <a:r>
              <a:rPr lang="en-US" dirty="0" err="1" smtClean="0"/>
              <a:t>Nij</a:t>
            </a:r>
            <a:r>
              <a:rPr lang="en-US" dirty="0" smtClean="0"/>
              <a:t> and </a:t>
            </a:r>
            <a:r>
              <a:rPr lang="en-US" dirty="0" err="1" smtClean="0"/>
              <a:t>Vartashen</a:t>
            </a:r>
            <a:r>
              <a:rPr lang="en-US" dirty="0" smtClean="0"/>
              <a:t> </a:t>
            </a:r>
            <a:r>
              <a:rPr lang="en-US" dirty="0" err="1" smtClean="0"/>
              <a:t>Udis</a:t>
            </a:r>
            <a:r>
              <a:rPr lang="en-US" dirty="0" smtClean="0"/>
              <a:t> was stigmatized (as well as between </a:t>
            </a:r>
            <a:r>
              <a:rPr lang="en-US" dirty="0" err="1" smtClean="0"/>
              <a:t>Udis</a:t>
            </a:r>
            <a:r>
              <a:rPr lang="en-US" dirty="0" smtClean="0"/>
              <a:t> and Armenians in </a:t>
            </a:r>
            <a:r>
              <a:rPr lang="en-US" dirty="0" err="1" smtClean="0"/>
              <a:t>Vartashen</a:t>
            </a:r>
            <a:r>
              <a:rPr lang="en-US" dirty="0" smtClean="0"/>
              <a:t>) </a:t>
            </a:r>
          </a:p>
          <a:p>
            <a:pPr marL="0" indent="0">
              <a:buNone/>
            </a:pPr>
            <a:r>
              <a:rPr lang="en-US" b="1" dirty="0" smtClean="0"/>
              <a:t>Linguistic Camouflage: </a:t>
            </a:r>
            <a:r>
              <a:rPr lang="en-US" dirty="0" smtClean="0"/>
              <a:t>E.g. greeting </a:t>
            </a:r>
            <a:r>
              <a:rPr lang="en-US" i="1" dirty="0" smtClean="0"/>
              <a:t>as-</a:t>
            </a:r>
            <a:r>
              <a:rPr lang="en-US" i="1" dirty="0" err="1" smtClean="0"/>
              <a:t>salâm</a:t>
            </a:r>
            <a:r>
              <a:rPr lang="en-US" i="1" dirty="0" smtClean="0"/>
              <a:t> </a:t>
            </a:r>
            <a:r>
              <a:rPr lang="en-US" i="1" baseline="30000" dirty="0" err="1" smtClean="0"/>
              <a:t>c</a:t>
            </a:r>
            <a:r>
              <a:rPr lang="en-US" i="1" dirty="0" err="1" smtClean="0"/>
              <a:t>aleykum</a:t>
            </a:r>
            <a:r>
              <a:rPr lang="en-US" i="1" dirty="0" smtClean="0"/>
              <a:t> </a:t>
            </a:r>
            <a:r>
              <a:rPr lang="en-US" dirty="0" smtClean="0"/>
              <a:t>etc.</a:t>
            </a:r>
            <a:r>
              <a:rPr lang="en-US" i="1" dirty="0" smtClean="0"/>
              <a:t> </a:t>
            </a:r>
            <a:r>
              <a:rPr lang="en-US" dirty="0" smtClean="0"/>
              <a:t>instead of (older) </a:t>
            </a:r>
            <a:r>
              <a:rPr lang="en-US" i="1" dirty="0" err="1" smtClean="0"/>
              <a:t>xeyrq´anbake</a:t>
            </a:r>
            <a:r>
              <a:rPr lang="en-US" dirty="0" smtClean="0"/>
              <a:t> ‚you will/shall be blessed‘   </a:t>
            </a:r>
            <a:endParaRPr lang="en-US" i="1" dirty="0" smtClean="0"/>
          </a:p>
          <a:p>
            <a:pPr marL="0" indent="0">
              <a:buNone/>
            </a:pPr>
            <a:r>
              <a:rPr lang="en-US" b="1" dirty="0" smtClean="0"/>
              <a:t>Naming (surnames):</a:t>
            </a:r>
            <a:r>
              <a:rPr lang="en-US" dirty="0" smtClean="0"/>
              <a:t> Historically often Armenian (e.g. </a:t>
            </a:r>
            <a:r>
              <a:rPr lang="en-US" i="1" dirty="0" err="1" smtClean="0"/>
              <a:t>Lukasyan</a:t>
            </a:r>
            <a:r>
              <a:rPr lang="en-US" dirty="0" smtClean="0"/>
              <a:t>) or Russian (e.g. </a:t>
            </a:r>
            <a:r>
              <a:rPr lang="en-US" i="1" dirty="0" err="1" smtClean="0"/>
              <a:t>Bežanov</a:t>
            </a:r>
            <a:r>
              <a:rPr lang="en-US" dirty="0" smtClean="0"/>
              <a:t>), now Azeri (</a:t>
            </a:r>
            <a:r>
              <a:rPr lang="en-US" i="1" dirty="0" err="1" smtClean="0"/>
              <a:t>Lukasoğlu</a:t>
            </a:r>
            <a:r>
              <a:rPr lang="en-US" dirty="0" smtClean="0"/>
              <a:t>), Georgian in </a:t>
            </a:r>
            <a:r>
              <a:rPr lang="en-US" dirty="0" err="1" smtClean="0"/>
              <a:t>Oktomeri</a:t>
            </a:r>
            <a:r>
              <a:rPr lang="en-US" dirty="0" smtClean="0"/>
              <a:t> (</a:t>
            </a:r>
            <a:r>
              <a:rPr lang="en-US" i="1" dirty="0" err="1" smtClean="0"/>
              <a:t>Džejranišvili</a:t>
            </a:r>
            <a:r>
              <a:rPr lang="en-US" dirty="0" smtClean="0"/>
              <a:t>)</a:t>
            </a:r>
            <a:endParaRPr lang="en-US" b="1" dirty="0" smtClean="0"/>
          </a:p>
          <a:p>
            <a:pPr marL="0" indent="0">
              <a:buNone/>
            </a:pPr>
            <a:r>
              <a:rPr lang="en-US" b="1" dirty="0" smtClean="0"/>
              <a:t>Naming of </a:t>
            </a:r>
            <a:r>
              <a:rPr lang="en-US" b="1" dirty="0" err="1" smtClean="0"/>
              <a:t>Nij</a:t>
            </a:r>
            <a:r>
              <a:rPr lang="en-US" b="1" dirty="0" smtClean="0"/>
              <a:t> quarters: </a:t>
            </a:r>
            <a:r>
              <a:rPr lang="en-US" dirty="0" smtClean="0"/>
              <a:t>Azeri (</a:t>
            </a:r>
            <a:r>
              <a:rPr lang="en-US" dirty="0" err="1" smtClean="0"/>
              <a:t>Hajibayli</a:t>
            </a:r>
            <a:r>
              <a:rPr lang="en-US" dirty="0" smtClean="0"/>
              <a:t>, </a:t>
            </a:r>
            <a:r>
              <a:rPr lang="en-US" dirty="0" err="1" smtClean="0"/>
              <a:t>Darabag</a:t>
            </a:r>
            <a:r>
              <a:rPr lang="en-US" dirty="0" smtClean="0"/>
              <a:t>, </a:t>
            </a:r>
            <a:r>
              <a:rPr lang="en-US" dirty="0" err="1" smtClean="0"/>
              <a:t>Daramahla</a:t>
            </a:r>
            <a:r>
              <a:rPr lang="en-US" dirty="0" smtClean="0"/>
              <a:t>, </a:t>
            </a:r>
            <a:r>
              <a:rPr lang="en-US" dirty="0" err="1" smtClean="0"/>
              <a:t>Vazirli</a:t>
            </a:r>
            <a:r>
              <a:rPr lang="en-US" dirty="0" smtClean="0"/>
              <a:t>, </a:t>
            </a:r>
            <a:r>
              <a:rPr lang="en-US" dirty="0" err="1" smtClean="0"/>
              <a:t>Farimli</a:t>
            </a:r>
            <a:r>
              <a:rPr lang="en-US" dirty="0" smtClean="0"/>
              <a:t>, </a:t>
            </a:r>
            <a:r>
              <a:rPr lang="en-US" dirty="0" err="1" smtClean="0"/>
              <a:t>Malbel</a:t>
            </a:r>
            <a:r>
              <a:rPr lang="en-US" dirty="0" smtClean="0"/>
              <a:t>, </a:t>
            </a:r>
            <a:r>
              <a:rPr lang="en-US" dirty="0" err="1" smtClean="0"/>
              <a:t>Agdamekli</a:t>
            </a:r>
            <a:r>
              <a:rPr lang="en-US" dirty="0" smtClean="0"/>
              <a:t>, </a:t>
            </a:r>
            <a:r>
              <a:rPr lang="en-US" dirty="0" err="1" smtClean="0"/>
              <a:t>Melikli</a:t>
            </a:r>
            <a:r>
              <a:rPr lang="en-US" dirty="0" smtClean="0"/>
              <a:t>, </a:t>
            </a:r>
            <a:r>
              <a:rPr lang="en-US" dirty="0" err="1" smtClean="0"/>
              <a:t>Falshyly</a:t>
            </a:r>
            <a:r>
              <a:rPr lang="en-US" dirty="0" smtClean="0"/>
              <a:t>, </a:t>
            </a:r>
            <a:r>
              <a:rPr lang="en-US" dirty="0" err="1" smtClean="0"/>
              <a:t>Manjyly</a:t>
            </a:r>
            <a:r>
              <a:rPr lang="en-US" dirty="0" smtClean="0"/>
              <a:t>, </a:t>
            </a:r>
            <a:r>
              <a:rPr lang="en-US" dirty="0" err="1" smtClean="0"/>
              <a:t>Delekli</a:t>
            </a:r>
            <a:r>
              <a:rPr lang="en-US" dirty="0" smtClean="0"/>
              <a:t>, </a:t>
            </a:r>
            <a:r>
              <a:rPr lang="en-US" dirty="0" err="1" smtClean="0"/>
              <a:t>Chirmakhli</a:t>
            </a:r>
            <a:r>
              <a:rPr lang="en-US" dirty="0" smtClean="0"/>
              <a:t>, </a:t>
            </a:r>
            <a:r>
              <a:rPr lang="en-US" dirty="0" err="1" smtClean="0"/>
              <a:t>Abdally</a:t>
            </a:r>
            <a:r>
              <a:rPr lang="en-US" dirty="0" smtClean="0"/>
              <a:t>)</a:t>
            </a:r>
          </a:p>
          <a:p>
            <a:pPr marL="0" indent="0">
              <a:buNone/>
            </a:pPr>
            <a:r>
              <a:rPr lang="en-US" b="1" dirty="0" smtClean="0"/>
              <a:t>Traditional music:</a:t>
            </a:r>
            <a:r>
              <a:rPr lang="en-US" dirty="0" smtClean="0"/>
              <a:t> Azerbaijani styled</a:t>
            </a:r>
          </a:p>
          <a:p>
            <a:pPr marL="0" indent="0">
              <a:buNone/>
            </a:pPr>
            <a:r>
              <a:rPr lang="en-US" b="1" dirty="0" smtClean="0"/>
              <a:t>Modern writings</a:t>
            </a:r>
            <a:r>
              <a:rPr lang="en-US" dirty="0" smtClean="0"/>
              <a:t> (based on Azeri orthography): Mostly translations from Azeri, some folk tale</a:t>
            </a:r>
            <a:r>
              <a:rPr lang="de-DE" dirty="0" smtClean="0"/>
              <a:t>s. </a:t>
            </a:r>
            <a:endParaRPr lang="de-DE" dirty="0"/>
          </a:p>
        </p:txBody>
      </p:sp>
      <p:sp>
        <p:nvSpPr>
          <p:cNvPr id="4" name="Datumsplatzhalter 3"/>
          <p:cNvSpPr>
            <a:spLocks noGrp="1"/>
          </p:cNvSpPr>
          <p:nvPr>
            <p:ph type="dt" sz="half" idx="10"/>
          </p:nvPr>
        </p:nvSpPr>
        <p:spPr/>
        <p:txBody>
          <a:bodyPr/>
          <a:lstStyle/>
          <a:p>
            <a:fld id="{243EFED1-4BA9-914F-8AFF-0C3BF20C605A}"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20</a:t>
            </a:fld>
            <a:endParaRPr lang="en-US"/>
          </a:p>
        </p:txBody>
      </p:sp>
    </p:spTree>
    <p:extLst>
      <p:ext uri="{BB962C8B-B14F-4D97-AF65-F5344CB8AC3E}">
        <p14:creationId xmlns:p14="http://schemas.microsoft.com/office/powerpoint/2010/main" val="1494302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92500" lnSpcReduction="20000"/>
          </a:bodyPr>
          <a:lstStyle/>
          <a:p>
            <a:pPr marL="0" indent="0">
              <a:buNone/>
            </a:pPr>
            <a:r>
              <a:rPr lang="de-DE" b="1" dirty="0" smtClean="0"/>
              <a:t>Traditional </a:t>
            </a:r>
            <a:r>
              <a:rPr lang="de-DE" b="1" dirty="0" err="1" smtClean="0"/>
              <a:t>Sociolinguistics</a:t>
            </a:r>
            <a:r>
              <a:rPr lang="de-DE" b="1" dirty="0" smtClean="0"/>
              <a:t>:</a:t>
            </a:r>
          </a:p>
          <a:p>
            <a:pPr marL="0" indent="0">
              <a:buNone/>
            </a:pPr>
            <a:r>
              <a:rPr lang="de-DE" dirty="0" err="1" smtClean="0"/>
              <a:t>Cilfton</a:t>
            </a:r>
            <a:r>
              <a:rPr lang="de-DE" dirty="0" smtClean="0"/>
              <a:t> et al. 2005:</a:t>
            </a:r>
          </a:p>
          <a:p>
            <a:pPr marL="0" indent="0">
              <a:buNone/>
            </a:pPr>
            <a:r>
              <a:rPr lang="de-DE" dirty="0" err="1" smtClean="0"/>
              <a:t>Older</a:t>
            </a:r>
            <a:r>
              <a:rPr lang="de-DE" dirty="0" smtClean="0"/>
              <a:t> </a:t>
            </a:r>
            <a:r>
              <a:rPr lang="de-DE" dirty="0" err="1" smtClean="0"/>
              <a:t>generation</a:t>
            </a:r>
            <a:r>
              <a:rPr lang="de-DE" dirty="0" smtClean="0"/>
              <a:t>: Bilingual Udi-</a:t>
            </a:r>
            <a:r>
              <a:rPr lang="de-DE" dirty="0" err="1" smtClean="0"/>
              <a:t>Russian</a:t>
            </a:r>
            <a:r>
              <a:rPr lang="de-DE" dirty="0" smtClean="0"/>
              <a:t>, in </a:t>
            </a:r>
            <a:r>
              <a:rPr lang="de-DE" dirty="0" err="1" smtClean="0"/>
              <a:t>parts</a:t>
            </a:r>
            <a:r>
              <a:rPr lang="de-DE" dirty="0" smtClean="0"/>
              <a:t> + Azeri)</a:t>
            </a:r>
          </a:p>
          <a:p>
            <a:pPr marL="0" indent="0">
              <a:buNone/>
            </a:pPr>
            <a:r>
              <a:rPr lang="de-DE" dirty="0" smtClean="0"/>
              <a:t>Younger </a:t>
            </a:r>
            <a:r>
              <a:rPr lang="de-DE" dirty="0" err="1" smtClean="0"/>
              <a:t>generation</a:t>
            </a:r>
            <a:r>
              <a:rPr lang="de-DE" dirty="0" smtClean="0"/>
              <a:t>: </a:t>
            </a:r>
            <a:r>
              <a:rPr lang="de-DE" dirty="0" err="1" smtClean="0"/>
              <a:t>Biliangual</a:t>
            </a:r>
            <a:r>
              <a:rPr lang="de-DE" dirty="0" smtClean="0"/>
              <a:t> Udi-Azeri (in </a:t>
            </a:r>
            <a:r>
              <a:rPr lang="de-DE" dirty="0" err="1" smtClean="0"/>
              <a:t>parts</a:t>
            </a:r>
            <a:r>
              <a:rPr lang="de-DE" dirty="0" smtClean="0"/>
              <a:t> + </a:t>
            </a:r>
            <a:r>
              <a:rPr lang="de-DE" dirty="0" err="1" smtClean="0"/>
              <a:t>Russian</a:t>
            </a:r>
            <a:r>
              <a:rPr lang="de-DE" dirty="0" smtClean="0"/>
              <a:t>)</a:t>
            </a:r>
          </a:p>
          <a:p>
            <a:pPr marL="0" indent="0">
              <a:buNone/>
            </a:pPr>
            <a:endParaRPr lang="de-DE" dirty="0" smtClean="0"/>
          </a:p>
          <a:p>
            <a:pPr marL="0" indent="0">
              <a:buNone/>
            </a:pPr>
            <a:r>
              <a:rPr lang="de-DE" sz="2400" dirty="0" smtClean="0"/>
              <a:t>„</a:t>
            </a:r>
            <a:r>
              <a:rPr lang="de-DE" sz="2400" dirty="0" err="1"/>
              <a:t>It</a:t>
            </a:r>
            <a:r>
              <a:rPr lang="de-DE" sz="2400" dirty="0"/>
              <a:t> </a:t>
            </a:r>
            <a:r>
              <a:rPr lang="de-DE" sz="2400" dirty="0" err="1"/>
              <a:t>is</a:t>
            </a:r>
            <a:r>
              <a:rPr lang="de-DE" sz="2400" dirty="0"/>
              <a:t> </a:t>
            </a:r>
            <a:r>
              <a:rPr lang="de-DE" sz="2400" dirty="0" err="1"/>
              <a:t>clear</a:t>
            </a:r>
            <a:r>
              <a:rPr lang="de-DE" sz="2400" dirty="0"/>
              <a:t> </a:t>
            </a:r>
            <a:r>
              <a:rPr lang="de-DE" sz="2400" dirty="0" err="1"/>
              <a:t>that</a:t>
            </a:r>
            <a:r>
              <a:rPr lang="de-DE" sz="2400" dirty="0"/>
              <a:t> all </a:t>
            </a:r>
            <a:r>
              <a:rPr lang="de-DE" sz="2400" dirty="0" err="1"/>
              <a:t>age</a:t>
            </a:r>
            <a:r>
              <a:rPr lang="de-DE" sz="2400" dirty="0"/>
              <a:t> </a:t>
            </a:r>
            <a:r>
              <a:rPr lang="de-DE" sz="2400" dirty="0" err="1"/>
              <a:t>groups</a:t>
            </a:r>
            <a:r>
              <a:rPr lang="de-DE" sz="2400" dirty="0"/>
              <a:t> </a:t>
            </a:r>
            <a:r>
              <a:rPr lang="de-DE" sz="2400" dirty="0" err="1"/>
              <a:t>actively</a:t>
            </a:r>
            <a:r>
              <a:rPr lang="de-DE" sz="2400" dirty="0"/>
              <a:t> </a:t>
            </a:r>
            <a:r>
              <a:rPr lang="de-DE" sz="2400" dirty="0" err="1"/>
              <a:t>use</a:t>
            </a:r>
            <a:r>
              <a:rPr lang="de-DE" sz="2400" dirty="0"/>
              <a:t> Udi in a </a:t>
            </a:r>
            <a:r>
              <a:rPr lang="de-DE" sz="2400" dirty="0" err="1"/>
              <a:t>wide</a:t>
            </a:r>
            <a:r>
              <a:rPr lang="de-DE" sz="2400" dirty="0"/>
              <a:t> </a:t>
            </a:r>
            <a:r>
              <a:rPr lang="de-DE" sz="2400" dirty="0" err="1"/>
              <a:t>range</a:t>
            </a:r>
            <a:r>
              <a:rPr lang="de-DE" sz="2400" dirty="0"/>
              <a:t> </a:t>
            </a:r>
            <a:r>
              <a:rPr lang="de-DE" sz="2400" dirty="0" err="1"/>
              <a:t>of</a:t>
            </a:r>
            <a:r>
              <a:rPr lang="de-DE" sz="2400" dirty="0"/>
              <a:t> </a:t>
            </a:r>
            <a:r>
              <a:rPr lang="de-DE" sz="2400" dirty="0" err="1"/>
              <a:t>settings</a:t>
            </a:r>
            <a:r>
              <a:rPr lang="de-DE" sz="2400" dirty="0"/>
              <a:t>. In </a:t>
            </a:r>
            <a:r>
              <a:rPr lang="de-DE" sz="2400" dirty="0" err="1"/>
              <a:t>that</a:t>
            </a:r>
            <a:r>
              <a:rPr lang="de-DE" sz="2400" dirty="0"/>
              <a:t> </a:t>
            </a:r>
            <a:r>
              <a:rPr lang="de-DE" sz="2400" dirty="0" smtClean="0"/>
              <a:t>sense </a:t>
            </a:r>
            <a:r>
              <a:rPr lang="de-DE" sz="2400" dirty="0" err="1" smtClean="0"/>
              <a:t>it</a:t>
            </a:r>
            <a:r>
              <a:rPr lang="de-DE" sz="2400" dirty="0" smtClean="0"/>
              <a:t> </a:t>
            </a:r>
            <a:r>
              <a:rPr lang="de-DE" sz="2400" dirty="0" err="1"/>
              <a:t>has</a:t>
            </a:r>
            <a:r>
              <a:rPr lang="de-DE" sz="2400" dirty="0"/>
              <a:t> high </a:t>
            </a:r>
            <a:r>
              <a:rPr lang="de-DE" sz="2400" dirty="0" err="1"/>
              <a:t>vitality</a:t>
            </a:r>
            <a:r>
              <a:rPr lang="de-DE" sz="2400" dirty="0"/>
              <a:t>. Udi </a:t>
            </a:r>
            <a:r>
              <a:rPr lang="de-DE" sz="2400" dirty="0" err="1"/>
              <a:t>people</a:t>
            </a:r>
            <a:r>
              <a:rPr lang="de-DE" sz="2400" dirty="0"/>
              <a:t> </a:t>
            </a:r>
            <a:r>
              <a:rPr lang="de-DE" sz="2400" dirty="0" err="1"/>
              <a:t>have</a:t>
            </a:r>
            <a:r>
              <a:rPr lang="de-DE" sz="2400" dirty="0"/>
              <a:t> </a:t>
            </a:r>
            <a:r>
              <a:rPr lang="de-DE" sz="2400" dirty="0" err="1"/>
              <a:t>the</a:t>
            </a:r>
            <a:r>
              <a:rPr lang="de-DE" sz="2400" dirty="0"/>
              <a:t> </a:t>
            </a:r>
            <a:r>
              <a:rPr lang="de-DE" sz="2400" dirty="0" err="1"/>
              <a:t>opportunity</a:t>
            </a:r>
            <a:r>
              <a:rPr lang="de-DE" sz="2400" dirty="0"/>
              <a:t> </a:t>
            </a:r>
            <a:r>
              <a:rPr lang="de-DE" sz="2400" dirty="0" err="1"/>
              <a:t>to</a:t>
            </a:r>
            <a:r>
              <a:rPr lang="de-DE" sz="2400" dirty="0"/>
              <a:t> </a:t>
            </a:r>
            <a:r>
              <a:rPr lang="de-DE" sz="2400" dirty="0" err="1"/>
              <a:t>learn</a:t>
            </a:r>
            <a:r>
              <a:rPr lang="de-DE" sz="2400" dirty="0"/>
              <a:t> </a:t>
            </a:r>
            <a:r>
              <a:rPr lang="de-DE" sz="2400" dirty="0" err="1"/>
              <a:t>other</a:t>
            </a:r>
            <a:r>
              <a:rPr lang="de-DE" sz="2400" dirty="0"/>
              <a:t> </a:t>
            </a:r>
            <a:r>
              <a:rPr lang="de-DE" sz="2400" dirty="0" err="1"/>
              <a:t>languages</a:t>
            </a:r>
            <a:r>
              <a:rPr lang="de-DE" sz="2400" dirty="0"/>
              <a:t> </a:t>
            </a:r>
            <a:r>
              <a:rPr lang="de-DE" sz="2400" dirty="0" err="1"/>
              <a:t>and</a:t>
            </a:r>
            <a:r>
              <a:rPr lang="de-DE" sz="2400" dirty="0"/>
              <a:t> </a:t>
            </a:r>
            <a:r>
              <a:rPr lang="de-DE" sz="2400" dirty="0" err="1"/>
              <a:t>are</a:t>
            </a:r>
            <a:r>
              <a:rPr lang="de-DE" sz="2400" dirty="0"/>
              <a:t> </a:t>
            </a:r>
            <a:r>
              <a:rPr lang="de-DE" sz="2400" dirty="0" err="1" smtClean="0"/>
              <a:t>at</a:t>
            </a:r>
            <a:r>
              <a:rPr lang="de-DE" sz="2400" dirty="0"/>
              <a:t> </a:t>
            </a:r>
            <a:r>
              <a:rPr lang="de-DE" sz="2400" dirty="0" smtClean="0"/>
              <a:t>least </a:t>
            </a:r>
            <a:r>
              <a:rPr lang="de-DE" sz="2400" dirty="0" err="1"/>
              <a:t>functionally</a:t>
            </a:r>
            <a:r>
              <a:rPr lang="de-DE" sz="2400" dirty="0"/>
              <a:t> bilingual in </a:t>
            </a:r>
            <a:r>
              <a:rPr lang="de-DE" sz="2400" dirty="0" err="1"/>
              <a:t>Russian</a:t>
            </a:r>
            <a:r>
              <a:rPr lang="de-DE" sz="2400" dirty="0"/>
              <a:t> </a:t>
            </a:r>
            <a:r>
              <a:rPr lang="de-DE" sz="2400" dirty="0" err="1"/>
              <a:t>and</a:t>
            </a:r>
            <a:r>
              <a:rPr lang="de-DE" sz="2400" dirty="0"/>
              <a:t> </a:t>
            </a:r>
            <a:r>
              <a:rPr lang="de-DE" sz="2400" dirty="0" err="1"/>
              <a:t>Azerbaijani</a:t>
            </a:r>
            <a:r>
              <a:rPr lang="de-DE" sz="2400" dirty="0"/>
              <a:t>. </a:t>
            </a:r>
            <a:r>
              <a:rPr lang="de-DE" sz="2400" dirty="0" err="1"/>
              <a:t>Furthermore</a:t>
            </a:r>
            <a:r>
              <a:rPr lang="de-DE" sz="2400" dirty="0"/>
              <a:t>, </a:t>
            </a:r>
            <a:r>
              <a:rPr lang="de-DE" sz="2400" dirty="0" err="1"/>
              <a:t>adults</a:t>
            </a:r>
            <a:r>
              <a:rPr lang="de-DE" sz="2400" dirty="0"/>
              <a:t> </a:t>
            </a:r>
            <a:r>
              <a:rPr lang="de-DE" sz="2400" dirty="0" err="1"/>
              <a:t>feel</a:t>
            </a:r>
            <a:r>
              <a:rPr lang="de-DE" sz="2400" dirty="0"/>
              <a:t> </a:t>
            </a:r>
            <a:r>
              <a:rPr lang="de-DE" sz="2400" dirty="0" err="1"/>
              <a:t>it</a:t>
            </a:r>
            <a:r>
              <a:rPr lang="de-DE" sz="2400" dirty="0"/>
              <a:t> </a:t>
            </a:r>
            <a:r>
              <a:rPr lang="de-DE" sz="2400" dirty="0" err="1" smtClean="0"/>
              <a:t>is</a:t>
            </a:r>
            <a:r>
              <a:rPr lang="de-DE" sz="2400" dirty="0"/>
              <a:t> </a:t>
            </a:r>
            <a:r>
              <a:rPr lang="de-DE" sz="2400" dirty="0" err="1" smtClean="0"/>
              <a:t>important</a:t>
            </a:r>
            <a:r>
              <a:rPr lang="de-DE" sz="2400" dirty="0" smtClean="0"/>
              <a:t> </a:t>
            </a:r>
            <a:r>
              <a:rPr lang="de-DE" sz="2400" dirty="0" err="1"/>
              <a:t>for</a:t>
            </a:r>
            <a:r>
              <a:rPr lang="de-DE" sz="2400" dirty="0"/>
              <a:t> </a:t>
            </a:r>
            <a:r>
              <a:rPr lang="de-DE" sz="2400" dirty="0" err="1"/>
              <a:t>their</a:t>
            </a:r>
            <a:r>
              <a:rPr lang="de-DE" sz="2400" dirty="0"/>
              <a:t> </a:t>
            </a:r>
            <a:r>
              <a:rPr lang="de-DE" sz="2400" dirty="0" err="1"/>
              <a:t>children</a:t>
            </a:r>
            <a:r>
              <a:rPr lang="de-DE" sz="2400" dirty="0"/>
              <a:t> </a:t>
            </a:r>
            <a:r>
              <a:rPr lang="de-DE" sz="2400" dirty="0" err="1"/>
              <a:t>to</a:t>
            </a:r>
            <a:r>
              <a:rPr lang="de-DE" sz="2400" dirty="0"/>
              <a:t> </a:t>
            </a:r>
            <a:r>
              <a:rPr lang="de-DE" sz="2400" dirty="0" err="1"/>
              <a:t>learn</a:t>
            </a:r>
            <a:r>
              <a:rPr lang="de-DE" sz="2400" dirty="0"/>
              <a:t> </a:t>
            </a:r>
            <a:r>
              <a:rPr lang="de-DE" sz="2400" dirty="0" err="1"/>
              <a:t>both</a:t>
            </a:r>
            <a:r>
              <a:rPr lang="de-DE" sz="2400" dirty="0"/>
              <a:t> </a:t>
            </a:r>
            <a:r>
              <a:rPr lang="de-DE" sz="2400" dirty="0" err="1"/>
              <a:t>Russian</a:t>
            </a:r>
            <a:r>
              <a:rPr lang="de-DE" sz="2400" dirty="0"/>
              <a:t> </a:t>
            </a:r>
            <a:r>
              <a:rPr lang="de-DE" sz="2400" dirty="0" err="1"/>
              <a:t>and</a:t>
            </a:r>
            <a:r>
              <a:rPr lang="de-DE" sz="2400" dirty="0"/>
              <a:t> </a:t>
            </a:r>
            <a:r>
              <a:rPr lang="de-DE" sz="2400" dirty="0" err="1"/>
              <a:t>Azerbaijani</a:t>
            </a:r>
            <a:r>
              <a:rPr lang="de-DE" sz="2400" dirty="0"/>
              <a:t>. In </a:t>
            </a:r>
            <a:r>
              <a:rPr lang="de-DE" sz="2400" dirty="0" err="1"/>
              <a:t>spite</a:t>
            </a:r>
            <a:r>
              <a:rPr lang="de-DE" sz="2400" dirty="0"/>
              <a:t> </a:t>
            </a:r>
            <a:r>
              <a:rPr lang="de-DE" sz="2400" dirty="0" err="1"/>
              <a:t>of</a:t>
            </a:r>
            <a:r>
              <a:rPr lang="de-DE" sz="2400" dirty="0"/>
              <a:t> </a:t>
            </a:r>
            <a:r>
              <a:rPr lang="de-DE" sz="2400" dirty="0" err="1"/>
              <a:t>this</a:t>
            </a:r>
            <a:r>
              <a:rPr lang="de-DE" sz="2400" dirty="0"/>
              <a:t>, </a:t>
            </a:r>
            <a:r>
              <a:rPr lang="de-DE" sz="2400" dirty="0" err="1" smtClean="0"/>
              <a:t>they</a:t>
            </a:r>
            <a:r>
              <a:rPr lang="de-DE" sz="2400" dirty="0"/>
              <a:t> </a:t>
            </a:r>
            <a:r>
              <a:rPr lang="de-DE" sz="2400" dirty="0" err="1" smtClean="0"/>
              <a:t>want</a:t>
            </a:r>
            <a:r>
              <a:rPr lang="de-DE" sz="2400" dirty="0" smtClean="0"/>
              <a:t> </a:t>
            </a:r>
            <a:r>
              <a:rPr lang="de-DE" sz="2400" dirty="0" err="1"/>
              <a:t>their</a:t>
            </a:r>
            <a:r>
              <a:rPr lang="de-DE" sz="2400" dirty="0"/>
              <a:t> </a:t>
            </a:r>
            <a:r>
              <a:rPr lang="de-DE" sz="2400" dirty="0" err="1"/>
              <a:t>children</a:t>
            </a:r>
            <a:r>
              <a:rPr lang="de-DE" sz="2400" dirty="0"/>
              <a:t> </a:t>
            </a:r>
            <a:r>
              <a:rPr lang="de-DE" sz="2400" dirty="0" err="1"/>
              <a:t>to</a:t>
            </a:r>
            <a:r>
              <a:rPr lang="de-DE" sz="2400" dirty="0"/>
              <a:t> </a:t>
            </a:r>
            <a:r>
              <a:rPr lang="de-DE" sz="2400" dirty="0" err="1"/>
              <a:t>be</a:t>
            </a:r>
            <a:r>
              <a:rPr lang="de-DE" sz="2400" dirty="0"/>
              <a:t> </a:t>
            </a:r>
            <a:r>
              <a:rPr lang="de-DE" sz="2400" dirty="0" err="1"/>
              <a:t>well</a:t>
            </a:r>
            <a:r>
              <a:rPr lang="de-DE" sz="2400" dirty="0"/>
              <a:t> </a:t>
            </a:r>
            <a:r>
              <a:rPr lang="de-DE" sz="2400" dirty="0" err="1"/>
              <a:t>grounded</a:t>
            </a:r>
            <a:r>
              <a:rPr lang="de-DE" sz="2400" dirty="0"/>
              <a:t> in Udi </a:t>
            </a:r>
            <a:r>
              <a:rPr lang="de-DE" sz="2400" dirty="0" err="1"/>
              <a:t>and</a:t>
            </a:r>
            <a:r>
              <a:rPr lang="de-DE" sz="2400" dirty="0"/>
              <a:t> </a:t>
            </a:r>
            <a:r>
              <a:rPr lang="de-DE" sz="2400" dirty="0" err="1"/>
              <a:t>speak</a:t>
            </a:r>
            <a:r>
              <a:rPr lang="de-DE" sz="2400" dirty="0"/>
              <a:t> </a:t>
            </a:r>
            <a:r>
              <a:rPr lang="de-DE" sz="2400" dirty="0" err="1"/>
              <a:t>only</a:t>
            </a:r>
            <a:r>
              <a:rPr lang="de-DE" sz="2400" dirty="0"/>
              <a:t> Udi </a:t>
            </a:r>
            <a:r>
              <a:rPr lang="de-DE" sz="2400" dirty="0" err="1"/>
              <a:t>at</a:t>
            </a:r>
            <a:r>
              <a:rPr lang="de-DE" sz="2400" dirty="0"/>
              <a:t> </a:t>
            </a:r>
            <a:r>
              <a:rPr lang="de-DE" sz="2400" dirty="0" err="1"/>
              <a:t>home</a:t>
            </a:r>
            <a:r>
              <a:rPr lang="de-DE" sz="2400" dirty="0"/>
              <a:t>. </a:t>
            </a:r>
            <a:r>
              <a:rPr lang="de-DE" sz="2400" i="1" dirty="0" smtClean="0"/>
              <a:t>The </a:t>
            </a:r>
            <a:r>
              <a:rPr lang="de-DE" sz="2400" i="1" dirty="0" err="1" smtClean="0"/>
              <a:t>Udi</a:t>
            </a:r>
            <a:r>
              <a:rPr lang="de-DE" sz="2400" i="1" dirty="0" smtClean="0"/>
              <a:t> </a:t>
            </a:r>
            <a:r>
              <a:rPr lang="de-DE" sz="2400" i="1" dirty="0" err="1" smtClean="0"/>
              <a:t>people</a:t>
            </a:r>
            <a:r>
              <a:rPr lang="de-DE" sz="2400" i="1" dirty="0" smtClean="0"/>
              <a:t> </a:t>
            </a:r>
            <a:r>
              <a:rPr lang="de-DE" sz="2400" i="1" dirty="0" err="1" smtClean="0"/>
              <a:t>are</a:t>
            </a:r>
            <a:r>
              <a:rPr lang="de-DE" sz="2400" i="1" dirty="0" smtClean="0"/>
              <a:t> </a:t>
            </a:r>
            <a:r>
              <a:rPr lang="de-DE" sz="2400" i="1" dirty="0" err="1" smtClean="0"/>
              <a:t>very</a:t>
            </a:r>
            <a:r>
              <a:rPr lang="de-DE" sz="2400" i="1" dirty="0" smtClean="0"/>
              <a:t> </a:t>
            </a:r>
            <a:r>
              <a:rPr lang="de-DE" sz="2400" i="1" dirty="0" err="1" smtClean="0"/>
              <a:t>proud</a:t>
            </a:r>
            <a:r>
              <a:rPr lang="de-DE" sz="2400" i="1" dirty="0" smtClean="0"/>
              <a:t> </a:t>
            </a:r>
            <a:r>
              <a:rPr lang="de-DE" sz="2400" i="1" dirty="0" err="1" smtClean="0"/>
              <a:t>of</a:t>
            </a:r>
            <a:r>
              <a:rPr lang="de-DE" sz="2400" i="1" dirty="0" smtClean="0"/>
              <a:t> </a:t>
            </a:r>
            <a:r>
              <a:rPr lang="de-DE" sz="2400" i="1" dirty="0" err="1" smtClean="0"/>
              <a:t>their</a:t>
            </a:r>
            <a:r>
              <a:rPr lang="de-DE" sz="2400" i="1" dirty="0" smtClean="0"/>
              <a:t> </a:t>
            </a:r>
            <a:r>
              <a:rPr lang="de-DE" sz="2400" i="1" dirty="0" err="1" smtClean="0"/>
              <a:t>language</a:t>
            </a:r>
            <a:r>
              <a:rPr lang="de-DE" sz="2400" i="1" dirty="0" smtClean="0"/>
              <a:t> </a:t>
            </a:r>
            <a:r>
              <a:rPr lang="de-DE" sz="2400" i="1" dirty="0" err="1" smtClean="0"/>
              <a:t>and</a:t>
            </a:r>
            <a:r>
              <a:rPr lang="de-DE" sz="2400" i="1" dirty="0" smtClean="0"/>
              <a:t> </a:t>
            </a:r>
            <a:r>
              <a:rPr lang="de-DE" sz="2400" i="1" dirty="0" err="1" smtClean="0"/>
              <a:t>have</a:t>
            </a:r>
            <a:r>
              <a:rPr lang="de-DE" sz="2400" i="1" dirty="0" smtClean="0"/>
              <a:t> </a:t>
            </a:r>
            <a:r>
              <a:rPr lang="de-DE" sz="2400" i="1" dirty="0" err="1" smtClean="0"/>
              <a:t>no</a:t>
            </a:r>
            <a:r>
              <a:rPr lang="de-DE" sz="2400" i="1" dirty="0" smtClean="0"/>
              <a:t> </a:t>
            </a:r>
            <a:r>
              <a:rPr lang="de-DE" sz="2400" i="1" dirty="0" err="1" smtClean="0"/>
              <a:t>intention</a:t>
            </a:r>
            <a:r>
              <a:rPr lang="de-DE" sz="2400" i="1" dirty="0" smtClean="0"/>
              <a:t> </a:t>
            </a:r>
            <a:r>
              <a:rPr lang="de-DE" sz="2400" i="1" dirty="0" err="1" smtClean="0"/>
              <a:t>of</a:t>
            </a:r>
            <a:r>
              <a:rPr lang="de-DE" sz="2400" i="1" dirty="0" smtClean="0"/>
              <a:t> </a:t>
            </a:r>
            <a:r>
              <a:rPr lang="de-DE" sz="2400" i="1" dirty="0" err="1" smtClean="0"/>
              <a:t>giving</a:t>
            </a:r>
            <a:r>
              <a:rPr lang="de-DE" sz="2400" i="1" dirty="0" smtClean="0"/>
              <a:t> </a:t>
            </a:r>
            <a:r>
              <a:rPr lang="de-DE" sz="2400" i="1" dirty="0" err="1" smtClean="0"/>
              <a:t>it</a:t>
            </a:r>
            <a:r>
              <a:rPr lang="de-DE" sz="2400" i="1" dirty="0" smtClean="0"/>
              <a:t> </a:t>
            </a:r>
            <a:r>
              <a:rPr lang="de-DE" sz="2400" i="1" dirty="0" err="1" smtClean="0"/>
              <a:t>up</a:t>
            </a:r>
            <a:r>
              <a:rPr lang="de-DE" sz="2400" dirty="0" smtClean="0"/>
              <a:t>.“ (sic!)</a:t>
            </a:r>
            <a:endParaRPr lang="de-DE" sz="2400" dirty="0"/>
          </a:p>
          <a:p>
            <a:pPr marL="0" indent="0">
              <a:buNone/>
            </a:pPr>
            <a:endParaRPr lang="de-DE" dirty="0"/>
          </a:p>
        </p:txBody>
      </p:sp>
      <p:sp>
        <p:nvSpPr>
          <p:cNvPr id="4" name="Datumsplatzhalter 3"/>
          <p:cNvSpPr>
            <a:spLocks noGrp="1"/>
          </p:cNvSpPr>
          <p:nvPr>
            <p:ph type="dt" sz="half" idx="10"/>
          </p:nvPr>
        </p:nvSpPr>
        <p:spPr/>
        <p:txBody>
          <a:bodyPr/>
          <a:lstStyle/>
          <a:p>
            <a:fld id="{BFB943B2-0F85-384E-8D38-39451AE6C4A8}"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21</a:t>
            </a:fld>
            <a:endParaRPr lang="en-US"/>
          </a:p>
        </p:txBody>
      </p:sp>
    </p:spTree>
    <p:extLst>
      <p:ext uri="{BB962C8B-B14F-4D97-AF65-F5344CB8AC3E}">
        <p14:creationId xmlns:p14="http://schemas.microsoft.com/office/powerpoint/2010/main" val="2353577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85000" lnSpcReduction="20000"/>
          </a:bodyPr>
          <a:lstStyle/>
          <a:p>
            <a:pPr marL="0" indent="0">
              <a:buNone/>
            </a:pPr>
            <a:r>
              <a:rPr lang="de-DE" b="1" dirty="0" smtClean="0"/>
              <a:t>But:</a:t>
            </a:r>
          </a:p>
          <a:p>
            <a:pPr marL="0" indent="0">
              <a:buNone/>
            </a:pPr>
            <a:r>
              <a:rPr lang="de-DE" dirty="0" smtClean="0"/>
              <a:t>(a) Due </a:t>
            </a:r>
            <a:r>
              <a:rPr lang="de-DE" dirty="0" err="1" smtClean="0"/>
              <a:t>to</a:t>
            </a:r>
            <a:r>
              <a:rPr lang="de-DE" dirty="0" smtClean="0"/>
              <a:t> </a:t>
            </a:r>
            <a:r>
              <a:rPr lang="de-DE" dirty="0" err="1" smtClean="0"/>
              <a:t>the</a:t>
            </a:r>
            <a:r>
              <a:rPr lang="de-DE" dirty="0" smtClean="0"/>
              <a:t> </a:t>
            </a:r>
            <a:r>
              <a:rPr lang="de-DE" dirty="0" err="1" smtClean="0"/>
              <a:t>emigration</a:t>
            </a:r>
            <a:r>
              <a:rPr lang="de-DE" dirty="0" smtClean="0"/>
              <a:t> </a:t>
            </a:r>
            <a:r>
              <a:rPr lang="de-DE" dirty="0" err="1" smtClean="0"/>
              <a:t>of</a:t>
            </a:r>
            <a:r>
              <a:rPr lang="de-DE" dirty="0" smtClean="0"/>
              <a:t> </a:t>
            </a:r>
            <a:r>
              <a:rPr lang="de-DE" dirty="0" err="1" smtClean="0"/>
              <a:t>Armenians</a:t>
            </a:r>
            <a:r>
              <a:rPr lang="de-DE" dirty="0" smtClean="0"/>
              <a:t> </a:t>
            </a:r>
            <a:r>
              <a:rPr lang="de-DE" dirty="0" err="1" smtClean="0"/>
              <a:t>from</a:t>
            </a:r>
            <a:r>
              <a:rPr lang="de-DE" dirty="0" smtClean="0"/>
              <a:t> </a:t>
            </a:r>
            <a:r>
              <a:rPr lang="de-DE" dirty="0" err="1" smtClean="0"/>
              <a:t>Vartashen</a:t>
            </a:r>
            <a:r>
              <a:rPr lang="de-DE" dirty="0" smtClean="0"/>
              <a:t>, </a:t>
            </a:r>
            <a:r>
              <a:rPr lang="de-DE" dirty="0" err="1" smtClean="0"/>
              <a:t>no</a:t>
            </a:r>
            <a:r>
              <a:rPr lang="de-DE" dirty="0" smtClean="0"/>
              <a:t> </a:t>
            </a:r>
            <a:r>
              <a:rPr lang="de-DE" dirty="0" err="1" smtClean="0"/>
              <a:t>reference</a:t>
            </a:r>
            <a:r>
              <a:rPr lang="de-DE" dirty="0" smtClean="0"/>
              <a:t> </a:t>
            </a:r>
            <a:r>
              <a:rPr lang="de-DE" dirty="0" err="1" smtClean="0"/>
              <a:t>is</a:t>
            </a:r>
            <a:r>
              <a:rPr lang="de-DE" dirty="0" smtClean="0"/>
              <a:t> </a:t>
            </a:r>
            <a:r>
              <a:rPr lang="de-DE" dirty="0" err="1" smtClean="0"/>
              <a:t>made</a:t>
            </a:r>
            <a:r>
              <a:rPr lang="de-DE" dirty="0" smtClean="0"/>
              <a:t> </a:t>
            </a:r>
            <a:r>
              <a:rPr lang="de-DE" dirty="0" err="1" smtClean="0"/>
              <a:t>by</a:t>
            </a:r>
            <a:r>
              <a:rPr lang="de-DE" dirty="0" smtClean="0"/>
              <a:t> </a:t>
            </a:r>
            <a:r>
              <a:rPr lang="de-DE" dirty="0" err="1" smtClean="0"/>
              <a:t>Clifton</a:t>
            </a:r>
            <a:r>
              <a:rPr lang="de-DE" dirty="0" smtClean="0"/>
              <a:t> et al. (2005) </a:t>
            </a:r>
            <a:r>
              <a:rPr lang="de-DE" dirty="0" err="1" smtClean="0"/>
              <a:t>toward</a:t>
            </a:r>
            <a:r>
              <a:rPr lang="de-DE" dirty="0" smtClean="0"/>
              <a:t> </a:t>
            </a:r>
            <a:r>
              <a:rPr lang="de-DE" dirty="0" err="1" smtClean="0"/>
              <a:t>the</a:t>
            </a:r>
            <a:r>
              <a:rPr lang="de-DE" dirty="0" smtClean="0"/>
              <a:t> (</a:t>
            </a:r>
            <a:r>
              <a:rPr lang="de-DE" dirty="0" err="1" smtClean="0"/>
              <a:t>former</a:t>
            </a:r>
            <a:r>
              <a:rPr lang="de-DE" dirty="0" smtClean="0"/>
              <a:t>) </a:t>
            </a:r>
            <a:r>
              <a:rPr lang="de-DE" dirty="0" err="1" smtClean="0"/>
              <a:t>role</a:t>
            </a:r>
            <a:r>
              <a:rPr lang="de-DE" dirty="0" smtClean="0"/>
              <a:t> </a:t>
            </a:r>
            <a:r>
              <a:rPr lang="de-DE" dirty="0" err="1" smtClean="0"/>
              <a:t>of</a:t>
            </a:r>
            <a:r>
              <a:rPr lang="de-DE" dirty="0" smtClean="0"/>
              <a:t> </a:t>
            </a:r>
            <a:r>
              <a:rPr lang="de-DE" dirty="0" err="1" smtClean="0"/>
              <a:t>Armenian</a:t>
            </a:r>
            <a:r>
              <a:rPr lang="de-DE" dirty="0" smtClean="0"/>
              <a:t> (</a:t>
            </a:r>
            <a:r>
              <a:rPr lang="de-DE" dirty="0" err="1" smtClean="0"/>
              <a:t>esp</a:t>
            </a:r>
            <a:r>
              <a:rPr lang="de-DE" dirty="0" smtClean="0"/>
              <a:t>. in </a:t>
            </a:r>
            <a:r>
              <a:rPr lang="de-DE" dirty="0" err="1" smtClean="0"/>
              <a:t>Vartashen</a:t>
            </a:r>
            <a:r>
              <a:rPr lang="de-DE" dirty="0" smtClean="0"/>
              <a:t>). </a:t>
            </a:r>
          </a:p>
          <a:p>
            <a:pPr marL="0" indent="0">
              <a:buNone/>
            </a:pPr>
            <a:endParaRPr lang="de-DE" dirty="0" smtClean="0"/>
          </a:p>
          <a:p>
            <a:pPr marL="0" indent="0">
              <a:buNone/>
            </a:pPr>
            <a:r>
              <a:rPr lang="de-DE" dirty="0" smtClean="0"/>
              <a:t>(b) </a:t>
            </a:r>
            <a:r>
              <a:rPr lang="de-DE" dirty="0" err="1" smtClean="0"/>
              <a:t>Clifton</a:t>
            </a:r>
            <a:r>
              <a:rPr lang="de-DE" dirty="0" smtClean="0"/>
              <a:t> et al. do not </a:t>
            </a:r>
            <a:r>
              <a:rPr lang="de-DE" dirty="0" err="1" smtClean="0"/>
              <a:t>discuss</a:t>
            </a:r>
            <a:r>
              <a:rPr lang="de-DE" dirty="0" smtClean="0"/>
              <a:t> </a:t>
            </a:r>
            <a:r>
              <a:rPr lang="de-DE" dirty="0" err="1" smtClean="0"/>
              <a:t>the</a:t>
            </a:r>
            <a:r>
              <a:rPr lang="de-DE" dirty="0" smtClean="0"/>
              <a:t> </a:t>
            </a:r>
            <a:r>
              <a:rPr lang="de-DE" dirty="0" err="1" smtClean="0"/>
              <a:t>question</a:t>
            </a:r>
            <a:r>
              <a:rPr lang="de-DE" dirty="0" smtClean="0"/>
              <a:t>, </a:t>
            </a:r>
            <a:r>
              <a:rPr lang="de-DE" dirty="0" err="1" smtClean="0"/>
              <a:t>what</a:t>
            </a:r>
            <a:r>
              <a:rPr lang="de-DE" dirty="0" smtClean="0"/>
              <a:t> </a:t>
            </a:r>
            <a:r>
              <a:rPr lang="de-DE" dirty="0" err="1" smtClean="0"/>
              <a:t>is</a:t>
            </a:r>
            <a:r>
              <a:rPr lang="de-DE" dirty="0" smtClean="0"/>
              <a:t> </a:t>
            </a:r>
            <a:r>
              <a:rPr lang="de-DE" dirty="0" err="1" smtClean="0"/>
              <a:t>understood</a:t>
            </a:r>
            <a:r>
              <a:rPr lang="de-DE" dirty="0" smtClean="0"/>
              <a:t> </a:t>
            </a:r>
            <a:r>
              <a:rPr lang="de-DE" dirty="0" err="1" smtClean="0"/>
              <a:t>by</a:t>
            </a:r>
            <a:r>
              <a:rPr lang="de-DE" dirty="0" smtClean="0"/>
              <a:t> „Udi“ </a:t>
            </a:r>
            <a:r>
              <a:rPr lang="de-DE" dirty="0" err="1" smtClean="0"/>
              <a:t>by</a:t>
            </a:r>
            <a:r>
              <a:rPr lang="de-DE" dirty="0" smtClean="0"/>
              <a:t> </a:t>
            </a:r>
            <a:r>
              <a:rPr lang="de-DE" dirty="0" err="1" smtClean="0"/>
              <a:t>their</a:t>
            </a:r>
            <a:r>
              <a:rPr lang="de-DE" dirty="0" smtClean="0"/>
              <a:t> </a:t>
            </a:r>
            <a:r>
              <a:rPr lang="de-DE" dirty="0" err="1" smtClean="0"/>
              <a:t>informants</a:t>
            </a:r>
            <a:r>
              <a:rPr lang="de-DE" dirty="0" smtClean="0"/>
              <a:t>.</a:t>
            </a:r>
          </a:p>
          <a:p>
            <a:pPr marL="0" indent="0">
              <a:buNone/>
            </a:pPr>
            <a:endParaRPr lang="de-DE" dirty="0"/>
          </a:p>
          <a:p>
            <a:pPr marL="0" indent="0">
              <a:buNone/>
            </a:pPr>
            <a:r>
              <a:rPr lang="de-DE" dirty="0" smtClean="0"/>
              <a:t>Sample </a:t>
            </a:r>
            <a:r>
              <a:rPr lang="de-DE" dirty="0" err="1" smtClean="0"/>
              <a:t>of</a:t>
            </a:r>
            <a:r>
              <a:rPr lang="de-DE" dirty="0" smtClean="0"/>
              <a:t> Udi</a:t>
            </a:r>
          </a:p>
          <a:p>
            <a:pPr marL="514350" indent="-514350">
              <a:buAutoNum type="alphaLcParenBoth"/>
            </a:pPr>
            <a:r>
              <a:rPr lang="de-DE" dirty="0" smtClean="0"/>
              <a:t>Udi (</a:t>
            </a:r>
            <a:r>
              <a:rPr lang="de-DE" dirty="0" err="1" smtClean="0"/>
              <a:t>Nij</a:t>
            </a:r>
            <a:r>
              <a:rPr lang="de-DE" dirty="0" smtClean="0"/>
              <a:t>) </a:t>
            </a:r>
          </a:p>
          <a:p>
            <a:pPr marL="514350" indent="-514350">
              <a:buAutoNum type="alphaLcParenBoth"/>
            </a:pPr>
            <a:r>
              <a:rPr lang="de-DE" dirty="0" smtClean="0"/>
              <a:t>Udi (</a:t>
            </a:r>
            <a:r>
              <a:rPr lang="de-DE" dirty="0" err="1" smtClean="0"/>
              <a:t>Oktomberi</a:t>
            </a:r>
            <a:r>
              <a:rPr lang="de-DE" dirty="0" smtClean="0"/>
              <a:t>)</a:t>
            </a:r>
          </a:p>
          <a:p>
            <a:pPr marL="514350" indent="-514350">
              <a:buAutoNum type="alphaLcParenBoth"/>
            </a:pPr>
            <a:r>
              <a:rPr lang="de-DE" dirty="0" smtClean="0"/>
              <a:t>Udi </a:t>
            </a:r>
            <a:r>
              <a:rPr lang="de-DE" dirty="0" err="1" smtClean="0"/>
              <a:t>song</a:t>
            </a:r>
            <a:r>
              <a:rPr lang="de-DE" dirty="0" smtClean="0"/>
              <a:t> (modern)</a:t>
            </a:r>
          </a:p>
          <a:p>
            <a:pPr marL="514350" indent="-514350">
              <a:buAutoNum type="alphaLcParenBoth"/>
            </a:pPr>
            <a:r>
              <a:rPr lang="de-DE" dirty="0" err="1" smtClean="0"/>
              <a:t>Lord‘s</a:t>
            </a:r>
            <a:r>
              <a:rPr lang="de-DE" dirty="0" smtClean="0"/>
              <a:t> </a:t>
            </a:r>
            <a:r>
              <a:rPr lang="de-DE" dirty="0" err="1" smtClean="0"/>
              <a:t>prayer</a:t>
            </a:r>
            <a:r>
              <a:rPr lang="de-DE" dirty="0" smtClean="0"/>
              <a:t> in </a:t>
            </a:r>
            <a:r>
              <a:rPr lang="de-DE" dirty="0" err="1" smtClean="0"/>
              <a:t>modernized</a:t>
            </a:r>
            <a:r>
              <a:rPr lang="de-DE" dirty="0" smtClean="0"/>
              <a:t> </a:t>
            </a:r>
            <a:r>
              <a:rPr lang="de-DE" dirty="0" err="1" smtClean="0"/>
              <a:t>presentation</a:t>
            </a:r>
            <a:r>
              <a:rPr lang="de-DE" dirty="0" smtClean="0"/>
              <a:t>  </a:t>
            </a:r>
            <a:endParaRPr lang="de-DE" dirty="0"/>
          </a:p>
        </p:txBody>
      </p:sp>
      <p:pic>
        <p:nvPicPr>
          <p:cNvPr id="4" name="UDI_BUS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342458" y="4267508"/>
            <a:ext cx="587143" cy="587143"/>
          </a:xfrm>
          <a:prstGeom prst="rect">
            <a:avLst/>
          </a:prstGeom>
        </p:spPr>
      </p:pic>
      <p:pic>
        <p:nvPicPr>
          <p:cNvPr id="5" name="udisch MP3 tex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247742" y="4720203"/>
            <a:ext cx="473982" cy="473982"/>
          </a:xfrm>
          <a:prstGeom prst="rect">
            <a:avLst/>
          </a:prstGeom>
        </p:spPr>
      </p:pic>
      <p:pic>
        <p:nvPicPr>
          <p:cNvPr id="7" name="Udi_Lords Prayer Song.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6403664" y="5462371"/>
            <a:ext cx="636677" cy="636677"/>
          </a:xfrm>
          <a:prstGeom prst="rect">
            <a:avLst/>
          </a:prstGeom>
        </p:spPr>
      </p:pic>
      <p:pic>
        <p:nvPicPr>
          <p:cNvPr id="9" name="Udi_modern_song6.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3834308" y="4959125"/>
            <a:ext cx="662583" cy="662583"/>
          </a:xfrm>
          <a:prstGeom prst="rect">
            <a:avLst/>
          </a:prstGeom>
        </p:spPr>
      </p:pic>
      <p:sp>
        <p:nvSpPr>
          <p:cNvPr id="6" name="Datumsplatzhalter 5"/>
          <p:cNvSpPr>
            <a:spLocks noGrp="1"/>
          </p:cNvSpPr>
          <p:nvPr>
            <p:ph type="dt" sz="half" idx="10"/>
          </p:nvPr>
        </p:nvSpPr>
        <p:spPr/>
        <p:txBody>
          <a:bodyPr/>
          <a:lstStyle/>
          <a:p>
            <a:fld id="{654247FE-0B9D-F441-AC10-171B276CBF77}" type="datetime1">
              <a:rPr lang="de-DE" smtClean="0"/>
              <a:t>14.06.16</a:t>
            </a:fld>
            <a:endParaRPr lang="en-US"/>
          </a:p>
        </p:txBody>
      </p:sp>
      <p:sp>
        <p:nvSpPr>
          <p:cNvPr id="8" name="Foliennummernplatzhalter 7"/>
          <p:cNvSpPr>
            <a:spLocks noGrp="1"/>
          </p:cNvSpPr>
          <p:nvPr>
            <p:ph type="sldNum" sz="quarter" idx="12"/>
          </p:nvPr>
        </p:nvSpPr>
        <p:spPr/>
        <p:txBody>
          <a:bodyPr/>
          <a:lstStyle/>
          <a:p>
            <a:fld id="{886BB73A-582F-4420-9A14-CB10A2B2E5E8}" type="slidenum">
              <a:rPr lang="en-US" smtClean="0"/>
              <a:t>22</a:t>
            </a:fld>
            <a:endParaRPr lang="en-US"/>
          </a:p>
        </p:txBody>
      </p:sp>
    </p:spTree>
    <p:extLst>
      <p:ext uri="{BB962C8B-B14F-4D97-AF65-F5344CB8AC3E}">
        <p14:creationId xmlns:p14="http://schemas.microsoft.com/office/powerpoint/2010/main" val="98834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26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564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8361"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8675" fill="hold"/>
                                        <p:tgtEl>
                                          <p:spTgt spid="9"/>
                                        </p:tgtEl>
                                      </p:cBhvr>
                                    </p:cmd>
                                  </p:childTnLst>
                                </p:cTn>
                              </p:par>
                            </p:childTnLst>
                          </p:cTn>
                        </p:par>
                      </p:childTnLst>
                    </p:cTn>
                  </p:par>
                </p:childTnLst>
              </p:cTn>
              <p:nextCondLst>
                <p:cond evt="onClick" delay="0">
                  <p:tgtEl>
                    <p:spTgt spid="9"/>
                  </p:tgtEl>
                </p:cond>
              </p:nextCondLst>
            </p:seq>
            <p:audio>
              <p:cMediaNode vol="80000">
                <p:cTn id="25" fill="hold" display="0">
                  <p:stCondLst>
                    <p:cond delay="indefinite"/>
                  </p:stCondLst>
                  <p:endCondLst>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62500" lnSpcReduction="20000"/>
          </a:bodyPr>
          <a:lstStyle/>
          <a:p>
            <a:pPr marL="0" indent="0">
              <a:buNone/>
            </a:pPr>
            <a:r>
              <a:rPr lang="de-DE" b="1" dirty="0" smtClean="0"/>
              <a:t>OBSERVATION „</a:t>
            </a:r>
            <a:r>
              <a:rPr lang="de-DE" b="1" dirty="0" err="1" smtClean="0"/>
              <a:t>Give</a:t>
            </a:r>
            <a:r>
              <a:rPr lang="de-DE" b="1" dirty="0" smtClean="0"/>
              <a:t> </a:t>
            </a:r>
            <a:r>
              <a:rPr lang="de-DE" b="1" dirty="0" err="1" smtClean="0"/>
              <a:t>me</a:t>
            </a:r>
            <a:r>
              <a:rPr lang="de-DE" b="1" dirty="0" smtClean="0"/>
              <a:t> (</a:t>
            </a:r>
            <a:r>
              <a:rPr lang="de-DE" b="1" dirty="0" err="1" smtClean="0"/>
              <a:t>some</a:t>
            </a:r>
            <a:r>
              <a:rPr lang="de-DE" b="1" dirty="0" smtClean="0"/>
              <a:t>) </a:t>
            </a:r>
            <a:r>
              <a:rPr lang="de-DE" b="1" dirty="0" err="1" smtClean="0"/>
              <a:t>bread</a:t>
            </a:r>
            <a:r>
              <a:rPr lang="de-DE" b="1" dirty="0" smtClean="0"/>
              <a:t>!“</a:t>
            </a:r>
          </a:p>
          <a:p>
            <a:pPr marL="0" indent="0">
              <a:buNone/>
            </a:pPr>
            <a:endParaRPr lang="de-DE" dirty="0" smtClean="0"/>
          </a:p>
          <a:p>
            <a:pPr marL="0" indent="0">
              <a:buNone/>
            </a:pPr>
            <a:r>
              <a:rPr lang="de-DE" dirty="0" smtClean="0"/>
              <a:t>Udi (U):</a:t>
            </a:r>
            <a:r>
              <a:rPr lang="de-DE" dirty="0"/>
              <a:t>	</a:t>
            </a:r>
            <a:r>
              <a:rPr lang="de-DE" dirty="0" smtClean="0"/>
              <a:t>	</a:t>
            </a:r>
            <a:r>
              <a:rPr lang="de-DE" i="1" dirty="0" err="1" smtClean="0"/>
              <a:t>za</a:t>
            </a:r>
            <a:r>
              <a:rPr lang="de-DE" i="1" dirty="0" smtClean="0"/>
              <a:t> </a:t>
            </a:r>
            <a:r>
              <a:rPr lang="de-DE" i="1" dirty="0"/>
              <a:t>		</a:t>
            </a:r>
            <a:r>
              <a:rPr lang="de-DE" i="1" dirty="0" err="1"/>
              <a:t>śum</a:t>
            </a:r>
            <a:r>
              <a:rPr lang="de-DE" i="1" dirty="0"/>
              <a:t> 		</a:t>
            </a:r>
            <a:r>
              <a:rPr lang="de-DE" i="1" dirty="0" err="1"/>
              <a:t>tada</a:t>
            </a:r>
            <a:endParaRPr lang="de-DE" i="1" dirty="0"/>
          </a:p>
          <a:p>
            <a:pPr marL="0" indent="0">
              <a:buNone/>
            </a:pPr>
            <a:r>
              <a:rPr lang="de-DE" dirty="0" smtClean="0"/>
              <a:t>Azeri (A):</a:t>
            </a:r>
            <a:r>
              <a:rPr lang="de-DE" dirty="0"/>
              <a:t>	</a:t>
            </a:r>
            <a:r>
              <a:rPr lang="de-DE" i="1" dirty="0" err="1" smtClean="0"/>
              <a:t>mǝnǝ</a:t>
            </a:r>
            <a:r>
              <a:rPr lang="de-DE" i="1" dirty="0"/>
              <a:t>		</a:t>
            </a:r>
            <a:r>
              <a:rPr lang="de-DE" i="1" dirty="0" err="1"/>
              <a:t>çörek</a:t>
            </a:r>
            <a:r>
              <a:rPr lang="de-DE" i="1" dirty="0"/>
              <a:t> 	</a:t>
            </a:r>
            <a:r>
              <a:rPr lang="de-DE" i="1" dirty="0" smtClean="0"/>
              <a:t>	</a:t>
            </a:r>
            <a:r>
              <a:rPr lang="de-DE" i="1" dirty="0" err="1" smtClean="0"/>
              <a:t>ver</a:t>
            </a:r>
            <a:endParaRPr lang="de-DE" i="1" dirty="0"/>
          </a:p>
          <a:p>
            <a:pPr marL="0" indent="0">
              <a:buNone/>
            </a:pPr>
            <a:r>
              <a:rPr lang="de-DE" dirty="0" smtClean="0"/>
              <a:t>MEA (M):</a:t>
            </a:r>
            <a:r>
              <a:rPr lang="de-DE" dirty="0"/>
              <a:t>	</a:t>
            </a:r>
            <a:r>
              <a:rPr lang="de-DE" i="1" dirty="0" err="1" smtClean="0"/>
              <a:t>inj</a:t>
            </a:r>
            <a:r>
              <a:rPr lang="de-DE" i="1" dirty="0" smtClean="0"/>
              <a:t> </a:t>
            </a:r>
            <a:r>
              <a:rPr lang="de-DE" i="1" dirty="0"/>
              <a:t>		</a:t>
            </a:r>
            <a:r>
              <a:rPr lang="de-DE" i="1" dirty="0" err="1"/>
              <a:t>hac</a:t>
            </a:r>
            <a:r>
              <a:rPr lang="de-DE" i="1" baseline="30000" dirty="0" err="1"/>
              <a:t>c</a:t>
            </a:r>
            <a:r>
              <a:rPr lang="de-DE" i="1" dirty="0"/>
              <a:t> 		</a:t>
            </a:r>
            <a:r>
              <a:rPr lang="de-DE" i="1" dirty="0" err="1"/>
              <a:t>tur</a:t>
            </a:r>
            <a:endParaRPr lang="de-DE" i="1" dirty="0"/>
          </a:p>
          <a:p>
            <a:pPr marL="0" indent="0">
              <a:buNone/>
            </a:pPr>
            <a:r>
              <a:rPr lang="de-DE" dirty="0" smtClean="0"/>
              <a:t>		I.DAT		</a:t>
            </a:r>
            <a:r>
              <a:rPr lang="de-DE" dirty="0" err="1" smtClean="0"/>
              <a:t>bread</a:t>
            </a:r>
            <a:r>
              <a:rPr lang="de-DE" dirty="0" smtClean="0"/>
              <a:t>		</a:t>
            </a:r>
            <a:r>
              <a:rPr lang="de-DE" dirty="0" err="1" smtClean="0"/>
              <a:t>give.IMP</a:t>
            </a:r>
            <a:endParaRPr lang="de-DE" dirty="0"/>
          </a:p>
          <a:p>
            <a:pPr marL="0" indent="0">
              <a:buNone/>
            </a:pPr>
            <a:endParaRPr lang="de-DE" i="1" dirty="0" smtClean="0"/>
          </a:p>
          <a:p>
            <a:pPr marL="0" indent="0">
              <a:buNone/>
            </a:pPr>
            <a:r>
              <a:rPr lang="de-DE" b="1" dirty="0" err="1" smtClean="0"/>
              <a:t>Observed</a:t>
            </a:r>
            <a:r>
              <a:rPr lang="de-DE" b="1" dirty="0" smtClean="0"/>
              <a:t> </a:t>
            </a:r>
            <a:r>
              <a:rPr lang="de-DE" b="1" dirty="0" err="1" smtClean="0"/>
              <a:t>spontaneous</a:t>
            </a:r>
            <a:r>
              <a:rPr lang="de-DE" b="1" dirty="0" smtClean="0"/>
              <a:t> </a:t>
            </a:r>
            <a:r>
              <a:rPr lang="de-DE" b="1" dirty="0" err="1" smtClean="0"/>
              <a:t>mixture</a:t>
            </a:r>
            <a:r>
              <a:rPr lang="de-DE" b="1" dirty="0" smtClean="0"/>
              <a:t> in </a:t>
            </a:r>
            <a:r>
              <a:rPr lang="de-DE" b="1" dirty="0" err="1" smtClean="0"/>
              <a:t>Vartashen</a:t>
            </a:r>
            <a:r>
              <a:rPr lang="de-DE" b="1" dirty="0" smtClean="0"/>
              <a:t> (Oguz) (1985)</a:t>
            </a:r>
          </a:p>
          <a:p>
            <a:pPr marL="0" indent="0">
              <a:buNone/>
            </a:pPr>
            <a:endParaRPr lang="de-DE" b="1" dirty="0" smtClean="0"/>
          </a:p>
          <a:p>
            <a:pPr marL="0" indent="0">
              <a:buNone/>
            </a:pPr>
            <a:r>
              <a:rPr lang="de-DE" i="1" dirty="0" err="1" smtClean="0"/>
              <a:t>za</a:t>
            </a:r>
            <a:r>
              <a:rPr lang="de-DE" i="1" dirty="0" smtClean="0"/>
              <a:t> </a:t>
            </a:r>
            <a:r>
              <a:rPr lang="de-DE" i="1" dirty="0" err="1"/>
              <a:t>çörek</a:t>
            </a:r>
            <a:r>
              <a:rPr lang="de-DE" i="1" dirty="0"/>
              <a:t> </a:t>
            </a:r>
            <a:r>
              <a:rPr lang="de-DE" i="1" dirty="0" err="1"/>
              <a:t>tada</a:t>
            </a:r>
            <a:r>
              <a:rPr lang="de-DE" i="1" dirty="0"/>
              <a:t>	</a:t>
            </a:r>
            <a:r>
              <a:rPr lang="de-DE" i="1" dirty="0" smtClean="0"/>
              <a:t>	</a:t>
            </a:r>
            <a:r>
              <a:rPr lang="de-DE" i="1" dirty="0" err="1" smtClean="0"/>
              <a:t>za</a:t>
            </a:r>
            <a:r>
              <a:rPr lang="de-DE" i="1" dirty="0" smtClean="0"/>
              <a:t> </a:t>
            </a:r>
            <a:r>
              <a:rPr lang="de-DE" i="1" dirty="0" err="1"/>
              <a:t>śum</a:t>
            </a:r>
            <a:r>
              <a:rPr lang="de-DE" i="1" dirty="0"/>
              <a:t> </a:t>
            </a:r>
            <a:r>
              <a:rPr lang="de-DE" i="1" dirty="0" err="1"/>
              <a:t>ver</a:t>
            </a:r>
            <a:r>
              <a:rPr lang="de-DE" i="1" dirty="0"/>
              <a:t>		</a:t>
            </a:r>
            <a:r>
              <a:rPr lang="de-DE" i="1" dirty="0" err="1" smtClean="0"/>
              <a:t>za</a:t>
            </a:r>
            <a:r>
              <a:rPr lang="de-DE" i="1" dirty="0" smtClean="0"/>
              <a:t> </a:t>
            </a:r>
            <a:r>
              <a:rPr lang="de-DE" i="1" dirty="0" err="1"/>
              <a:t>śum</a:t>
            </a:r>
            <a:r>
              <a:rPr lang="de-DE" i="1" dirty="0"/>
              <a:t> </a:t>
            </a:r>
            <a:r>
              <a:rPr lang="de-DE" i="1" dirty="0" err="1" smtClean="0"/>
              <a:t>tur</a:t>
            </a:r>
            <a:endParaRPr lang="de-DE" dirty="0"/>
          </a:p>
          <a:p>
            <a:pPr marL="0" indent="0">
              <a:buNone/>
            </a:pPr>
            <a:r>
              <a:rPr lang="de-DE" i="1" dirty="0" err="1"/>
              <a:t>za</a:t>
            </a:r>
            <a:r>
              <a:rPr lang="de-DE" i="1" dirty="0"/>
              <a:t> </a:t>
            </a:r>
            <a:r>
              <a:rPr lang="de-DE" i="1" dirty="0" err="1"/>
              <a:t>hac</a:t>
            </a:r>
            <a:r>
              <a:rPr lang="de-DE" i="1" baseline="30000" dirty="0" err="1"/>
              <a:t>c</a:t>
            </a:r>
            <a:r>
              <a:rPr lang="de-DE" i="1" dirty="0"/>
              <a:t> </a:t>
            </a:r>
            <a:r>
              <a:rPr lang="de-DE" i="1" dirty="0" err="1"/>
              <a:t>tada</a:t>
            </a:r>
            <a:r>
              <a:rPr lang="de-DE" i="1" dirty="0"/>
              <a:t>	</a:t>
            </a:r>
            <a:r>
              <a:rPr lang="de-DE" i="1" dirty="0" smtClean="0"/>
              <a:t>	</a:t>
            </a:r>
            <a:r>
              <a:rPr lang="de-DE" i="1" dirty="0" err="1" smtClean="0"/>
              <a:t>za</a:t>
            </a:r>
            <a:r>
              <a:rPr lang="de-DE" i="1" dirty="0" smtClean="0"/>
              <a:t> </a:t>
            </a:r>
            <a:r>
              <a:rPr lang="de-DE" i="1" dirty="0" err="1"/>
              <a:t>hac</a:t>
            </a:r>
            <a:r>
              <a:rPr lang="de-DE" i="1" baseline="30000" dirty="0" err="1"/>
              <a:t>c</a:t>
            </a:r>
            <a:r>
              <a:rPr lang="de-DE" i="1" dirty="0"/>
              <a:t> </a:t>
            </a:r>
            <a:r>
              <a:rPr lang="de-DE" i="1" dirty="0" err="1"/>
              <a:t>ver</a:t>
            </a:r>
            <a:r>
              <a:rPr lang="de-DE" i="1" dirty="0"/>
              <a:t>		</a:t>
            </a:r>
            <a:r>
              <a:rPr lang="de-DE" i="1" dirty="0" err="1" smtClean="0"/>
              <a:t>za</a:t>
            </a:r>
            <a:r>
              <a:rPr lang="de-DE" i="1" dirty="0" smtClean="0"/>
              <a:t> </a:t>
            </a:r>
            <a:r>
              <a:rPr lang="de-DE" i="1" dirty="0" err="1"/>
              <a:t>çörek</a:t>
            </a:r>
            <a:r>
              <a:rPr lang="de-DE" i="1" dirty="0"/>
              <a:t> </a:t>
            </a:r>
            <a:r>
              <a:rPr lang="de-DE" i="1" dirty="0" err="1" smtClean="0"/>
              <a:t>tur</a:t>
            </a:r>
            <a:endParaRPr lang="de-DE" dirty="0"/>
          </a:p>
          <a:p>
            <a:pPr marL="0" indent="0">
              <a:buNone/>
            </a:pPr>
            <a:r>
              <a:rPr lang="de-DE" i="1" dirty="0" err="1"/>
              <a:t>mǝnǝ</a:t>
            </a:r>
            <a:r>
              <a:rPr lang="de-DE" i="1" dirty="0"/>
              <a:t> </a:t>
            </a:r>
            <a:r>
              <a:rPr lang="de-DE" i="1" dirty="0" err="1"/>
              <a:t>śum</a:t>
            </a:r>
            <a:r>
              <a:rPr lang="de-DE" i="1" dirty="0"/>
              <a:t> </a:t>
            </a:r>
            <a:r>
              <a:rPr lang="de-DE" i="1" dirty="0" err="1"/>
              <a:t>tada</a:t>
            </a:r>
            <a:r>
              <a:rPr lang="de-DE" i="1" dirty="0"/>
              <a:t>	</a:t>
            </a:r>
            <a:r>
              <a:rPr lang="de-DE" i="1" dirty="0" smtClean="0"/>
              <a:t>	</a:t>
            </a:r>
            <a:r>
              <a:rPr lang="de-DE" i="1" dirty="0" err="1" smtClean="0"/>
              <a:t>za</a:t>
            </a:r>
            <a:r>
              <a:rPr lang="de-DE" i="1" dirty="0" smtClean="0"/>
              <a:t> </a:t>
            </a:r>
            <a:r>
              <a:rPr lang="de-DE" i="1" dirty="0" err="1"/>
              <a:t>çörek</a:t>
            </a:r>
            <a:r>
              <a:rPr lang="de-DE" i="1" dirty="0"/>
              <a:t> </a:t>
            </a:r>
            <a:r>
              <a:rPr lang="de-DE" i="1" dirty="0" err="1"/>
              <a:t>ver</a:t>
            </a:r>
            <a:r>
              <a:rPr lang="de-DE" i="1" dirty="0"/>
              <a:t>	</a:t>
            </a:r>
            <a:r>
              <a:rPr lang="de-DE" i="1" dirty="0" smtClean="0"/>
              <a:t>	</a:t>
            </a:r>
            <a:r>
              <a:rPr lang="de-DE" i="1" dirty="0" err="1" smtClean="0"/>
              <a:t>za</a:t>
            </a:r>
            <a:r>
              <a:rPr lang="de-DE" i="1" dirty="0" smtClean="0"/>
              <a:t> </a:t>
            </a:r>
            <a:r>
              <a:rPr lang="de-DE" i="1" dirty="0" err="1"/>
              <a:t>hac</a:t>
            </a:r>
            <a:r>
              <a:rPr lang="de-DE" i="1" baseline="30000" dirty="0" err="1"/>
              <a:t>c</a:t>
            </a:r>
            <a:r>
              <a:rPr lang="de-DE" i="1" dirty="0"/>
              <a:t> </a:t>
            </a:r>
            <a:r>
              <a:rPr lang="de-DE" i="1" dirty="0" err="1" smtClean="0"/>
              <a:t>tur</a:t>
            </a:r>
            <a:endParaRPr lang="de-DE" i="1" dirty="0" smtClean="0"/>
          </a:p>
          <a:p>
            <a:pPr marL="0" indent="0">
              <a:buNone/>
            </a:pPr>
            <a:endParaRPr lang="de-DE" dirty="0"/>
          </a:p>
          <a:p>
            <a:pPr marL="0" indent="0">
              <a:buNone/>
            </a:pPr>
            <a:r>
              <a:rPr lang="de-DE" dirty="0" smtClean="0"/>
              <a:t>U+A+U			U+U+A			U+U+M</a:t>
            </a:r>
            <a:endParaRPr lang="de-DE" dirty="0"/>
          </a:p>
          <a:p>
            <a:pPr marL="0" indent="0">
              <a:buNone/>
            </a:pPr>
            <a:r>
              <a:rPr lang="de-DE" dirty="0" smtClean="0"/>
              <a:t>U+M+U			U+M+A			U+A+M</a:t>
            </a:r>
          </a:p>
          <a:p>
            <a:pPr marL="0" indent="0">
              <a:buNone/>
            </a:pPr>
            <a:r>
              <a:rPr lang="de-DE" dirty="0" smtClean="0"/>
              <a:t>A+U+U			U+A+A			U+M+M</a:t>
            </a:r>
            <a:endParaRPr lang="de-DE" dirty="0"/>
          </a:p>
        </p:txBody>
      </p:sp>
      <p:sp>
        <p:nvSpPr>
          <p:cNvPr id="4" name="Datumsplatzhalter 3"/>
          <p:cNvSpPr>
            <a:spLocks noGrp="1"/>
          </p:cNvSpPr>
          <p:nvPr>
            <p:ph type="dt" sz="half" idx="10"/>
          </p:nvPr>
        </p:nvSpPr>
        <p:spPr/>
        <p:txBody>
          <a:bodyPr/>
          <a:lstStyle/>
          <a:p>
            <a:fld id="{C6443F4F-14EC-6C4E-98DA-63AB6433FC7C}"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23</a:t>
            </a:fld>
            <a:endParaRPr lang="en-US"/>
          </a:p>
        </p:txBody>
      </p:sp>
    </p:spTree>
    <p:extLst>
      <p:ext uri="{BB962C8B-B14F-4D97-AF65-F5344CB8AC3E}">
        <p14:creationId xmlns:p14="http://schemas.microsoft.com/office/powerpoint/2010/main" val="812015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lstStyle/>
          <a:p>
            <a:pPr marL="0" indent="0">
              <a:buNone/>
            </a:pPr>
            <a:r>
              <a:rPr lang="de-DE" dirty="0" err="1" smtClean="0"/>
              <a:t>Usage-based</a:t>
            </a:r>
            <a:r>
              <a:rPr lang="de-DE" dirty="0" smtClean="0"/>
              <a:t> </a:t>
            </a:r>
            <a:r>
              <a:rPr lang="de-DE" dirty="0" err="1" smtClean="0"/>
              <a:t>frequency</a:t>
            </a:r>
            <a:r>
              <a:rPr lang="de-DE" dirty="0" smtClean="0"/>
              <a:t> </a:t>
            </a:r>
            <a:r>
              <a:rPr lang="de-DE" dirty="0" err="1" smtClean="0"/>
              <a:t>of</a:t>
            </a:r>
            <a:r>
              <a:rPr lang="de-DE" dirty="0" smtClean="0"/>
              <a:t> </a:t>
            </a:r>
            <a:r>
              <a:rPr lang="de-DE" dirty="0" err="1" smtClean="0"/>
              <a:t>phonemes</a:t>
            </a:r>
            <a:r>
              <a:rPr lang="de-DE" dirty="0" smtClean="0"/>
              <a:t> (Udi/Azeri)</a:t>
            </a:r>
          </a:p>
          <a:p>
            <a:pPr marL="0" indent="0">
              <a:buNone/>
            </a:pPr>
            <a:endParaRPr lang="de-DE" dirty="0"/>
          </a:p>
        </p:txBody>
      </p:sp>
      <p:pic>
        <p:nvPicPr>
          <p:cNvPr id="4" name="Bild 3" descr="Bildschirmfoto 2014-09-25 um 16.27.58.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2642" y="2408133"/>
            <a:ext cx="8551461" cy="3451740"/>
          </a:xfrm>
          <a:prstGeom prst="rect">
            <a:avLst/>
          </a:prstGeom>
        </p:spPr>
      </p:pic>
      <p:sp>
        <p:nvSpPr>
          <p:cNvPr id="5" name="Datumsplatzhalter 4"/>
          <p:cNvSpPr>
            <a:spLocks noGrp="1"/>
          </p:cNvSpPr>
          <p:nvPr>
            <p:ph type="dt" sz="half" idx="10"/>
          </p:nvPr>
        </p:nvSpPr>
        <p:spPr/>
        <p:txBody>
          <a:bodyPr/>
          <a:lstStyle/>
          <a:p>
            <a:fld id="{2DF452C6-D2A5-D142-8FF9-F136FB5C94EC}" type="datetime1">
              <a:rPr lang="de-DE" smtClean="0"/>
              <a:t>14.06.16</a:t>
            </a:fld>
            <a:endParaRPr lang="en-US"/>
          </a:p>
        </p:txBody>
      </p:sp>
      <p:sp>
        <p:nvSpPr>
          <p:cNvPr id="6" name="Foliennummernplatzhalter 5"/>
          <p:cNvSpPr>
            <a:spLocks noGrp="1"/>
          </p:cNvSpPr>
          <p:nvPr>
            <p:ph type="sldNum" sz="quarter" idx="12"/>
          </p:nvPr>
        </p:nvSpPr>
        <p:spPr/>
        <p:txBody>
          <a:bodyPr/>
          <a:lstStyle/>
          <a:p>
            <a:fld id="{886BB73A-582F-4420-9A14-CB10A2B2E5E8}" type="slidenum">
              <a:rPr lang="en-US" smtClean="0"/>
              <a:t>24</a:t>
            </a:fld>
            <a:endParaRPr lang="en-US"/>
          </a:p>
        </p:txBody>
      </p:sp>
    </p:spTree>
    <p:extLst>
      <p:ext uri="{BB962C8B-B14F-4D97-AF65-F5344CB8AC3E}">
        <p14:creationId xmlns:p14="http://schemas.microsoft.com/office/powerpoint/2010/main" val="2130240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lnSpcReduction="10000"/>
          </a:bodyPr>
          <a:lstStyle/>
          <a:p>
            <a:pPr marL="0" indent="0">
              <a:buNone/>
            </a:pPr>
            <a:r>
              <a:rPr lang="de-DE" sz="3400" dirty="0" err="1" smtClean="0"/>
              <a:t>Lexicon</a:t>
            </a:r>
            <a:r>
              <a:rPr lang="de-DE" sz="3400" dirty="0" smtClean="0"/>
              <a:t>:</a:t>
            </a:r>
          </a:p>
          <a:p>
            <a:pPr marL="0" indent="0">
              <a:buNone/>
            </a:pPr>
            <a:r>
              <a:rPr lang="de-DE" sz="2000" dirty="0" smtClean="0"/>
              <a:t>Udi </a:t>
            </a:r>
            <a:r>
              <a:rPr lang="de-DE" sz="2000" dirty="0" err="1" smtClean="0"/>
              <a:t>dictionaries</a:t>
            </a:r>
            <a:endParaRPr lang="de-DE" sz="2000" dirty="0"/>
          </a:p>
          <a:p>
            <a:pPr marL="0" indent="0">
              <a:buNone/>
            </a:pPr>
            <a:r>
              <a:rPr lang="de-DE" sz="2000" dirty="0" smtClean="0"/>
              <a:t>	</a:t>
            </a:r>
            <a:r>
              <a:rPr lang="de-DE" sz="2400" dirty="0" smtClean="0"/>
              <a:t>				</a:t>
            </a:r>
            <a:r>
              <a:rPr lang="de-DE" sz="2400" dirty="0" err="1" smtClean="0"/>
              <a:t>Gukasjan</a:t>
            </a:r>
            <a:r>
              <a:rPr lang="de-DE" sz="2400" dirty="0" smtClean="0"/>
              <a:t> 1	</a:t>
            </a:r>
            <a:r>
              <a:rPr lang="de-DE" sz="2400" dirty="0" err="1" smtClean="0"/>
              <a:t>Mobili</a:t>
            </a:r>
            <a:endParaRPr lang="de-DE" sz="2400" dirty="0" smtClean="0"/>
          </a:p>
          <a:p>
            <a:pPr marL="0" indent="0">
              <a:buNone/>
            </a:pPr>
            <a:r>
              <a:rPr lang="de-DE" sz="2400" dirty="0"/>
              <a:t>	</a:t>
            </a:r>
            <a:r>
              <a:rPr lang="de-DE" sz="2400" dirty="0" smtClean="0"/>
              <a:t>				1974		2010</a:t>
            </a:r>
            <a:endParaRPr lang="de-DE" sz="4000" dirty="0" smtClean="0"/>
          </a:p>
          <a:p>
            <a:pPr marL="0" indent="0">
              <a:buNone/>
            </a:pPr>
            <a:r>
              <a:rPr lang="de-DE" sz="1800" dirty="0"/>
              <a:t>(Non-Azeri </a:t>
            </a:r>
            <a:r>
              <a:rPr lang="de-DE" sz="1800" dirty="0" smtClean="0"/>
              <a:t> </a:t>
            </a:r>
          </a:p>
          <a:p>
            <a:pPr marL="0" indent="0">
              <a:buNone/>
            </a:pPr>
            <a:r>
              <a:rPr lang="de-DE" sz="1800" dirty="0" smtClean="0"/>
              <a:t>incl. </a:t>
            </a:r>
            <a:r>
              <a:rPr lang="de-DE" sz="1800" dirty="0" err="1" smtClean="0"/>
              <a:t>loans</a:t>
            </a:r>
            <a:r>
              <a:rPr lang="de-DE" sz="1800" dirty="0" smtClean="0"/>
              <a:t> </a:t>
            </a:r>
            <a:r>
              <a:rPr lang="de-DE" sz="1800" dirty="0" err="1" smtClean="0"/>
              <a:t>from</a:t>
            </a:r>
            <a:r>
              <a:rPr lang="de-DE" sz="1800" dirty="0" smtClean="0"/>
              <a:t> </a:t>
            </a:r>
            <a:r>
              <a:rPr lang="de-DE" sz="1800" dirty="0" err="1" smtClean="0"/>
              <a:t>Armenian</a:t>
            </a:r>
            <a:r>
              <a:rPr lang="de-DE" sz="1800" dirty="0" smtClean="0"/>
              <a:t>, </a:t>
            </a:r>
            <a:r>
              <a:rPr lang="de-DE" sz="1800" dirty="0" err="1" smtClean="0"/>
              <a:t>Russian</a:t>
            </a:r>
            <a:r>
              <a:rPr lang="de-DE" sz="1800" dirty="0" smtClean="0"/>
              <a:t> etc.)</a:t>
            </a:r>
            <a:r>
              <a:rPr lang="de-DE" sz="2400" dirty="0" smtClean="0"/>
              <a:t> </a:t>
            </a:r>
            <a:r>
              <a:rPr lang="de-DE" sz="2000" dirty="0" smtClean="0"/>
              <a:t>	73,7 %   	62,4 %</a:t>
            </a:r>
          </a:p>
          <a:p>
            <a:pPr marL="0" indent="0">
              <a:buNone/>
            </a:pPr>
            <a:r>
              <a:rPr lang="de-DE" sz="1800" dirty="0" smtClean="0"/>
              <a:t>Azeri/</a:t>
            </a:r>
            <a:r>
              <a:rPr lang="de-DE" sz="1800" dirty="0" err="1" smtClean="0"/>
              <a:t>Oriental</a:t>
            </a:r>
            <a:r>
              <a:rPr lang="de-DE" sz="1800" dirty="0" smtClean="0"/>
              <a:t>				26,3 %		37,6 %</a:t>
            </a:r>
          </a:p>
          <a:p>
            <a:pPr marL="0" indent="0">
              <a:buNone/>
            </a:pPr>
            <a:endParaRPr lang="de-DE" sz="3100" dirty="0" smtClean="0"/>
          </a:p>
          <a:p>
            <a:pPr marL="0" indent="0">
              <a:buNone/>
            </a:pPr>
            <a:r>
              <a:rPr lang="de-DE" dirty="0" err="1" smtClean="0"/>
              <a:t>Loans</a:t>
            </a:r>
            <a:r>
              <a:rPr lang="de-DE" dirty="0" smtClean="0"/>
              <a:t> </a:t>
            </a:r>
            <a:r>
              <a:rPr lang="de-DE" dirty="0" err="1" smtClean="0"/>
              <a:t>cover</a:t>
            </a:r>
            <a:r>
              <a:rPr lang="de-DE" dirty="0" smtClean="0"/>
              <a:t> all </a:t>
            </a:r>
            <a:r>
              <a:rPr lang="de-DE" dirty="0" err="1" smtClean="0"/>
              <a:t>domains</a:t>
            </a:r>
            <a:r>
              <a:rPr lang="de-DE" dirty="0" smtClean="0"/>
              <a:t> </a:t>
            </a:r>
            <a:r>
              <a:rPr lang="de-DE" dirty="0" err="1" smtClean="0"/>
              <a:t>over</a:t>
            </a:r>
            <a:r>
              <a:rPr lang="de-DE" dirty="0" smtClean="0"/>
              <a:t> </a:t>
            </a:r>
            <a:r>
              <a:rPr lang="de-DE" dirty="0" err="1" smtClean="0"/>
              <a:t>everday</a:t>
            </a:r>
            <a:r>
              <a:rPr lang="de-DE" dirty="0" smtClean="0"/>
              <a:t> </a:t>
            </a:r>
            <a:r>
              <a:rPr lang="de-DE" dirty="0" err="1" smtClean="0"/>
              <a:t>life</a:t>
            </a:r>
            <a:r>
              <a:rPr lang="de-DE" dirty="0" smtClean="0"/>
              <a:t> </a:t>
            </a:r>
            <a:r>
              <a:rPr lang="de-DE" dirty="0" err="1" smtClean="0"/>
              <a:t>and</a:t>
            </a:r>
            <a:r>
              <a:rPr lang="de-DE" dirty="0" smtClean="0"/>
              <a:t> </a:t>
            </a:r>
            <a:r>
              <a:rPr lang="de-DE" dirty="0" err="1" smtClean="0"/>
              <a:t>cannot</a:t>
            </a:r>
            <a:r>
              <a:rPr lang="de-DE" dirty="0" smtClean="0"/>
              <a:t> </a:t>
            </a:r>
            <a:r>
              <a:rPr lang="de-DE" dirty="0" err="1" smtClean="0"/>
              <a:t>be</a:t>
            </a:r>
            <a:r>
              <a:rPr lang="de-DE" dirty="0" smtClean="0"/>
              <a:t> </a:t>
            </a:r>
            <a:r>
              <a:rPr lang="de-DE" dirty="0" err="1" smtClean="0"/>
              <a:t>related</a:t>
            </a:r>
            <a:r>
              <a:rPr lang="de-DE" dirty="0" smtClean="0"/>
              <a:t> </a:t>
            </a:r>
            <a:r>
              <a:rPr lang="de-DE" dirty="0" err="1" smtClean="0"/>
              <a:t>to</a:t>
            </a:r>
            <a:r>
              <a:rPr lang="de-DE" dirty="0" smtClean="0"/>
              <a:t> </a:t>
            </a:r>
            <a:r>
              <a:rPr lang="de-DE" dirty="0" err="1" smtClean="0"/>
              <a:t>specific</a:t>
            </a:r>
            <a:r>
              <a:rPr lang="de-DE" dirty="0" smtClean="0"/>
              <a:t> </a:t>
            </a:r>
            <a:r>
              <a:rPr lang="de-DE" dirty="0" err="1" smtClean="0"/>
              <a:t>conceptual</a:t>
            </a:r>
            <a:r>
              <a:rPr lang="de-DE" dirty="0" smtClean="0"/>
              <a:t> </a:t>
            </a:r>
            <a:r>
              <a:rPr lang="de-DE" dirty="0" err="1" smtClean="0"/>
              <a:t>domains</a:t>
            </a:r>
            <a:r>
              <a:rPr lang="de-DE" dirty="0" smtClean="0"/>
              <a:t> </a:t>
            </a:r>
            <a:r>
              <a:rPr lang="de-DE" dirty="0" err="1" smtClean="0"/>
              <a:t>or</a:t>
            </a:r>
            <a:r>
              <a:rPr lang="de-DE" dirty="0" smtClean="0"/>
              <a:t> </a:t>
            </a:r>
            <a:r>
              <a:rPr lang="de-DE" dirty="0" err="1" smtClean="0"/>
              <a:t>domains</a:t>
            </a:r>
            <a:r>
              <a:rPr lang="de-DE" dirty="0" smtClean="0"/>
              <a:t> </a:t>
            </a:r>
            <a:r>
              <a:rPr lang="de-DE" dirty="0" err="1" smtClean="0"/>
              <a:t>of</a:t>
            </a:r>
            <a:r>
              <a:rPr lang="de-DE" dirty="0" smtClean="0"/>
              <a:t> </a:t>
            </a:r>
            <a:r>
              <a:rPr lang="de-DE" dirty="0" err="1" smtClean="0"/>
              <a:t>cultural</a:t>
            </a:r>
            <a:r>
              <a:rPr lang="de-DE" dirty="0" smtClean="0"/>
              <a:t>/</a:t>
            </a:r>
            <a:r>
              <a:rPr lang="de-DE" dirty="0" err="1" smtClean="0"/>
              <a:t>social</a:t>
            </a:r>
            <a:r>
              <a:rPr lang="de-DE" dirty="0" smtClean="0"/>
              <a:t> </a:t>
            </a:r>
            <a:r>
              <a:rPr lang="de-DE" dirty="0" err="1" smtClean="0"/>
              <a:t>practices</a:t>
            </a:r>
            <a:r>
              <a:rPr lang="de-DE" dirty="0" smtClean="0"/>
              <a:t>.</a:t>
            </a:r>
            <a:endParaRPr lang="de-DE" dirty="0"/>
          </a:p>
        </p:txBody>
      </p:sp>
      <p:sp>
        <p:nvSpPr>
          <p:cNvPr id="4" name="Datumsplatzhalter 3"/>
          <p:cNvSpPr>
            <a:spLocks noGrp="1"/>
          </p:cNvSpPr>
          <p:nvPr>
            <p:ph type="dt" sz="half" idx="10"/>
          </p:nvPr>
        </p:nvSpPr>
        <p:spPr/>
        <p:txBody>
          <a:bodyPr/>
          <a:lstStyle/>
          <a:p>
            <a:fld id="{F13DFAFD-D496-9A4F-BBBB-D6FD2C183739}"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25</a:t>
            </a:fld>
            <a:endParaRPr lang="en-US"/>
          </a:p>
        </p:txBody>
      </p:sp>
    </p:spTree>
    <p:extLst>
      <p:ext uri="{BB962C8B-B14F-4D97-AF65-F5344CB8AC3E}">
        <p14:creationId xmlns:p14="http://schemas.microsoft.com/office/powerpoint/2010/main" val="530365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62500" lnSpcReduction="20000"/>
          </a:bodyPr>
          <a:lstStyle/>
          <a:p>
            <a:pPr marL="0" indent="0">
              <a:buNone/>
            </a:pPr>
            <a:r>
              <a:rPr lang="de-DE" sz="2800" b="1" dirty="0" err="1"/>
              <a:t>Morphology</a:t>
            </a:r>
            <a:r>
              <a:rPr lang="de-DE" sz="2800" b="1" dirty="0"/>
              <a:t>: Derivation</a:t>
            </a:r>
            <a:r>
              <a:rPr lang="de-DE" sz="2800" dirty="0"/>
              <a:t> </a:t>
            </a:r>
            <a:r>
              <a:rPr lang="de-DE" sz="2800" dirty="0" err="1"/>
              <a:t>mainly</a:t>
            </a:r>
            <a:r>
              <a:rPr lang="de-DE" sz="2800" dirty="0"/>
              <a:t> </a:t>
            </a:r>
            <a:r>
              <a:rPr lang="de-DE" sz="2800" dirty="0" err="1"/>
              <a:t>based</a:t>
            </a:r>
            <a:r>
              <a:rPr lang="de-DE" sz="2800" dirty="0"/>
              <a:t> on Azeri </a:t>
            </a:r>
            <a:r>
              <a:rPr lang="de-DE" sz="2800" dirty="0" err="1"/>
              <a:t>morphemes</a:t>
            </a:r>
            <a:endParaRPr lang="de-DE" sz="2800" dirty="0"/>
          </a:p>
          <a:p>
            <a:pPr marL="0" indent="0">
              <a:buNone/>
            </a:pPr>
            <a:r>
              <a:rPr lang="de-DE" sz="2800" dirty="0" smtClean="0"/>
              <a:t>Else: </a:t>
            </a:r>
            <a:r>
              <a:rPr lang="de-DE" sz="2800" dirty="0" err="1"/>
              <a:t>Significant</a:t>
            </a:r>
            <a:r>
              <a:rPr lang="de-DE" sz="2800" dirty="0"/>
              <a:t> formal </a:t>
            </a:r>
            <a:r>
              <a:rPr lang="de-DE" sz="2800" dirty="0" err="1"/>
              <a:t>differences</a:t>
            </a:r>
            <a:r>
              <a:rPr lang="de-DE" sz="2800" dirty="0"/>
              <a:t>, but </a:t>
            </a:r>
            <a:r>
              <a:rPr lang="de-DE" sz="2800" dirty="0" err="1"/>
              <a:t>structural</a:t>
            </a:r>
            <a:r>
              <a:rPr lang="de-DE" sz="2800" dirty="0"/>
              <a:t> </a:t>
            </a:r>
            <a:r>
              <a:rPr lang="de-DE" sz="2800" dirty="0" err="1"/>
              <a:t>affinities</a:t>
            </a:r>
            <a:r>
              <a:rPr lang="de-DE" sz="2800" dirty="0"/>
              <a:t>, </a:t>
            </a:r>
            <a:r>
              <a:rPr lang="de-DE" sz="2800" dirty="0" err="1"/>
              <a:t>confer</a:t>
            </a:r>
            <a:r>
              <a:rPr lang="de-DE" sz="2800" dirty="0"/>
              <a:t>:</a:t>
            </a:r>
          </a:p>
          <a:p>
            <a:pPr marL="0" indent="0">
              <a:buNone/>
            </a:pPr>
            <a:endParaRPr lang="de-DE" sz="2800" dirty="0"/>
          </a:p>
          <a:p>
            <a:pPr marL="0" indent="0">
              <a:buNone/>
            </a:pPr>
            <a:r>
              <a:rPr lang="de-DE" sz="2800" dirty="0"/>
              <a:t>Udi:	(</a:t>
            </a:r>
            <a:r>
              <a:rPr lang="de-DE" sz="2800" i="1" dirty="0" err="1"/>
              <a:t>bez</a:t>
            </a:r>
            <a:r>
              <a:rPr lang="de-DE" sz="2800" dirty="0"/>
              <a:t>) 		</a:t>
            </a:r>
            <a:r>
              <a:rPr lang="de-DE" sz="2800" i="1" dirty="0" err="1"/>
              <a:t>xaʕ</a:t>
            </a:r>
            <a:r>
              <a:rPr lang="de-DE" sz="2800" i="1" dirty="0"/>
              <a:t> 		</a:t>
            </a:r>
            <a:r>
              <a:rPr lang="de-DE" sz="2800" i="1" dirty="0" err="1"/>
              <a:t>te-zax-p´u</a:t>
            </a:r>
            <a:endParaRPr lang="de-DE" sz="2800" i="1" dirty="0"/>
          </a:p>
          <a:p>
            <a:pPr marL="0" indent="0">
              <a:buNone/>
            </a:pPr>
            <a:r>
              <a:rPr lang="de-DE" sz="2800" i="1" dirty="0"/>
              <a:t>	</a:t>
            </a:r>
            <a:r>
              <a:rPr lang="de-DE" sz="2800" dirty="0"/>
              <a:t>I.POSS 		</a:t>
            </a:r>
            <a:r>
              <a:rPr lang="de-DE" sz="2800" dirty="0" err="1"/>
              <a:t>dog</a:t>
            </a:r>
            <a:r>
              <a:rPr lang="de-DE" sz="2800" dirty="0"/>
              <a:t> 		NEG-I.DAT-COP.PRES</a:t>
            </a:r>
          </a:p>
          <a:p>
            <a:pPr marL="0" indent="0">
              <a:buNone/>
            </a:pPr>
            <a:endParaRPr lang="de-DE" sz="2800" dirty="0"/>
          </a:p>
          <a:p>
            <a:pPr marL="0" indent="0">
              <a:buNone/>
            </a:pPr>
            <a:r>
              <a:rPr lang="de-DE" sz="2800" dirty="0"/>
              <a:t>Azeri	</a:t>
            </a:r>
            <a:r>
              <a:rPr lang="de-DE" sz="2800" i="1" dirty="0" err="1"/>
              <a:t>mən</a:t>
            </a:r>
            <a:r>
              <a:rPr lang="de-DE" sz="2800" i="1" dirty="0"/>
              <a:t>-im 		</a:t>
            </a:r>
            <a:r>
              <a:rPr lang="de-DE" sz="2800" i="1" dirty="0" err="1"/>
              <a:t>it</a:t>
            </a:r>
            <a:r>
              <a:rPr lang="de-DE" sz="2800" i="1" dirty="0"/>
              <a:t>-im 		</a:t>
            </a:r>
            <a:r>
              <a:rPr lang="de-DE" sz="2800" i="1" dirty="0" err="1"/>
              <a:t>yox</a:t>
            </a:r>
            <a:r>
              <a:rPr lang="de-DE" sz="2800" i="1" dirty="0"/>
              <a:t>-dur</a:t>
            </a:r>
          </a:p>
          <a:p>
            <a:pPr marL="0" indent="0">
              <a:buNone/>
            </a:pPr>
            <a:r>
              <a:rPr lang="de-DE" sz="2800" dirty="0"/>
              <a:t>	I-1.SG.POSS 	dog-1SG.POSS 	</a:t>
            </a:r>
            <a:r>
              <a:rPr lang="de-DE" sz="2800" dirty="0" err="1"/>
              <a:t>be</a:t>
            </a:r>
            <a:r>
              <a:rPr lang="de-DE" sz="2800" dirty="0"/>
              <a:t>=not-COP.PRES </a:t>
            </a:r>
          </a:p>
          <a:p>
            <a:pPr marL="0" indent="0">
              <a:buNone/>
            </a:pPr>
            <a:r>
              <a:rPr lang="de-DE" sz="2800" dirty="0"/>
              <a:t>	‚I </a:t>
            </a:r>
            <a:r>
              <a:rPr lang="de-DE" sz="2800" dirty="0" err="1"/>
              <a:t>don‘t</a:t>
            </a:r>
            <a:r>
              <a:rPr lang="de-DE" sz="2800" dirty="0"/>
              <a:t> </a:t>
            </a:r>
            <a:r>
              <a:rPr lang="de-DE" sz="2800" dirty="0" err="1"/>
              <a:t>have</a:t>
            </a:r>
            <a:r>
              <a:rPr lang="de-DE" sz="2800" dirty="0"/>
              <a:t> a </a:t>
            </a:r>
            <a:r>
              <a:rPr lang="de-DE" sz="2800" dirty="0" err="1"/>
              <a:t>dog</a:t>
            </a:r>
            <a:r>
              <a:rPr lang="de-DE" sz="2800" dirty="0"/>
              <a:t>.‘</a:t>
            </a:r>
          </a:p>
          <a:p>
            <a:pPr marL="0" indent="0">
              <a:buNone/>
            </a:pPr>
            <a:endParaRPr lang="de-DE" sz="2800" dirty="0"/>
          </a:p>
          <a:p>
            <a:pPr marL="0" indent="0">
              <a:buNone/>
            </a:pPr>
            <a:r>
              <a:rPr lang="de-DE" sz="2800" dirty="0" smtClean="0"/>
              <a:t>Udi:</a:t>
            </a:r>
            <a:r>
              <a:rPr lang="de-DE" sz="2800" dirty="0"/>
              <a:t>	</a:t>
            </a:r>
            <a:r>
              <a:rPr lang="de-DE" sz="2800" i="1" dirty="0" err="1"/>
              <a:t>meyvan</a:t>
            </a:r>
            <a:r>
              <a:rPr lang="de-DE" sz="2800" i="1" dirty="0"/>
              <a:t>-a	</a:t>
            </a:r>
            <a:r>
              <a:rPr lang="de-DE" sz="2800" i="1" dirty="0" err="1"/>
              <a:t>uk</a:t>
            </a:r>
            <a:r>
              <a:rPr lang="de-DE" sz="2800" i="1" dirty="0"/>
              <a:t>‘-i-zu</a:t>
            </a:r>
          </a:p>
          <a:p>
            <a:pPr marL="0" indent="0">
              <a:buNone/>
            </a:pPr>
            <a:r>
              <a:rPr lang="de-DE" sz="2800" i="1" dirty="0"/>
              <a:t>	</a:t>
            </a:r>
            <a:r>
              <a:rPr lang="de-DE" sz="2800" dirty="0" err="1"/>
              <a:t>fruit</a:t>
            </a:r>
            <a:r>
              <a:rPr lang="de-DE" sz="2800" dirty="0"/>
              <a:t>-O.DEF	eat-PAST-1SG</a:t>
            </a:r>
          </a:p>
          <a:p>
            <a:pPr marL="0" indent="0">
              <a:buNone/>
            </a:pPr>
            <a:endParaRPr lang="de-DE" sz="2800" dirty="0"/>
          </a:p>
          <a:p>
            <a:pPr marL="0" indent="0">
              <a:buNone/>
            </a:pPr>
            <a:r>
              <a:rPr lang="de-DE" sz="2800" dirty="0"/>
              <a:t>Azeri	</a:t>
            </a:r>
            <a:r>
              <a:rPr lang="de-DE" sz="2800" i="1" dirty="0" err="1" smtClean="0"/>
              <a:t>meyvən</a:t>
            </a:r>
            <a:r>
              <a:rPr lang="de-DE" sz="2800" i="1" dirty="0" smtClean="0"/>
              <a:t>-i </a:t>
            </a:r>
            <a:r>
              <a:rPr lang="de-DE" sz="2800" i="1" dirty="0"/>
              <a:t>	</a:t>
            </a:r>
            <a:r>
              <a:rPr lang="de-DE" sz="2800" i="1" dirty="0" err="1"/>
              <a:t>ye</a:t>
            </a:r>
            <a:r>
              <a:rPr lang="de-DE" sz="2800" i="1" dirty="0"/>
              <a:t>-di-m</a:t>
            </a:r>
          </a:p>
          <a:p>
            <a:pPr marL="0" indent="0">
              <a:buNone/>
            </a:pPr>
            <a:r>
              <a:rPr lang="de-DE" sz="2800" dirty="0"/>
              <a:t>	</a:t>
            </a:r>
            <a:r>
              <a:rPr lang="de-DE" sz="2800" dirty="0" err="1"/>
              <a:t>fruit</a:t>
            </a:r>
            <a:r>
              <a:rPr lang="de-DE" sz="2800" dirty="0"/>
              <a:t>-O.DEF	eat-PAST-</a:t>
            </a:r>
            <a:r>
              <a:rPr lang="de-DE" sz="2800" dirty="0" smtClean="0"/>
              <a:t>1SG</a:t>
            </a:r>
          </a:p>
          <a:p>
            <a:pPr marL="0" indent="0">
              <a:buNone/>
            </a:pPr>
            <a:r>
              <a:rPr lang="de-DE" sz="2800" dirty="0"/>
              <a:t>	</a:t>
            </a:r>
            <a:r>
              <a:rPr lang="de-DE" sz="2800" dirty="0" smtClean="0"/>
              <a:t>‚I </a:t>
            </a:r>
            <a:r>
              <a:rPr lang="de-DE" sz="2800" dirty="0" err="1" smtClean="0"/>
              <a:t>ate</a:t>
            </a:r>
            <a:r>
              <a:rPr lang="de-DE" sz="2800" dirty="0" smtClean="0"/>
              <a:t> </a:t>
            </a:r>
            <a:r>
              <a:rPr lang="de-DE" sz="2800" dirty="0" err="1" smtClean="0"/>
              <a:t>the</a:t>
            </a:r>
            <a:r>
              <a:rPr lang="de-DE" sz="2800" dirty="0" smtClean="0"/>
              <a:t> </a:t>
            </a:r>
            <a:r>
              <a:rPr lang="de-DE" sz="2800" dirty="0" err="1" smtClean="0"/>
              <a:t>fruit</a:t>
            </a:r>
            <a:r>
              <a:rPr lang="de-DE" sz="2800" dirty="0" smtClean="0"/>
              <a:t>.‘</a:t>
            </a:r>
            <a:endParaRPr lang="de-DE" sz="2000" dirty="0"/>
          </a:p>
          <a:p>
            <a:pPr marL="0" indent="0">
              <a:buNone/>
            </a:pPr>
            <a:endParaRPr lang="de-DE" dirty="0"/>
          </a:p>
        </p:txBody>
      </p:sp>
      <p:sp>
        <p:nvSpPr>
          <p:cNvPr id="4" name="Textfeld 3"/>
          <p:cNvSpPr txBox="1"/>
          <p:nvPr/>
        </p:nvSpPr>
        <p:spPr>
          <a:xfrm>
            <a:off x="5365923" y="3810490"/>
            <a:ext cx="3439749" cy="1754327"/>
          </a:xfrm>
          <a:prstGeom prst="rect">
            <a:avLst/>
          </a:prstGeom>
          <a:solidFill>
            <a:schemeClr val="accent1">
              <a:lumMod val="40000"/>
              <a:lumOff val="60000"/>
            </a:schemeClr>
          </a:solidFill>
        </p:spPr>
        <p:txBody>
          <a:bodyPr wrap="square" rtlCol="0">
            <a:spAutoFit/>
          </a:bodyPr>
          <a:lstStyle/>
          <a:p>
            <a:r>
              <a:rPr lang="de-DE" dirty="0" smtClean="0"/>
              <a:t>„</a:t>
            </a:r>
            <a:r>
              <a:rPr lang="de-DE" dirty="0" err="1" smtClean="0"/>
              <a:t>water-without</a:t>
            </a:r>
            <a:r>
              <a:rPr lang="de-DE" dirty="0" smtClean="0"/>
              <a:t>“ (‚</a:t>
            </a:r>
            <a:r>
              <a:rPr lang="de-DE" dirty="0" err="1" smtClean="0"/>
              <a:t>waterless</a:t>
            </a:r>
            <a:r>
              <a:rPr lang="de-DE" dirty="0" smtClean="0"/>
              <a:t>‘)</a:t>
            </a:r>
          </a:p>
          <a:p>
            <a:endParaRPr lang="de-DE" dirty="0" smtClean="0"/>
          </a:p>
          <a:p>
            <a:r>
              <a:rPr lang="de-DE" i="1" dirty="0" err="1" smtClean="0"/>
              <a:t>xe</a:t>
            </a:r>
            <a:r>
              <a:rPr lang="de-DE" i="1" dirty="0" smtClean="0"/>
              <a:t>-nut‘</a:t>
            </a:r>
            <a:r>
              <a:rPr lang="de-DE" dirty="0" smtClean="0"/>
              <a:t> (U+U)</a:t>
            </a:r>
          </a:p>
          <a:p>
            <a:r>
              <a:rPr lang="de-DE" i="1" dirty="0" err="1" smtClean="0"/>
              <a:t>xe-suz</a:t>
            </a:r>
            <a:r>
              <a:rPr lang="de-DE" i="1" dirty="0" smtClean="0"/>
              <a:t> </a:t>
            </a:r>
            <a:r>
              <a:rPr lang="de-DE" dirty="0" smtClean="0"/>
              <a:t>(U+A)</a:t>
            </a:r>
          </a:p>
          <a:p>
            <a:r>
              <a:rPr lang="de-DE" i="1" dirty="0" err="1" smtClean="0"/>
              <a:t>su</a:t>
            </a:r>
            <a:r>
              <a:rPr lang="de-DE" i="1" dirty="0" smtClean="0"/>
              <a:t>-nut‘</a:t>
            </a:r>
            <a:r>
              <a:rPr lang="de-DE" dirty="0" smtClean="0"/>
              <a:t> (A + U)</a:t>
            </a:r>
          </a:p>
          <a:p>
            <a:r>
              <a:rPr lang="de-DE" i="1" dirty="0" err="1" smtClean="0"/>
              <a:t>su-suz</a:t>
            </a:r>
            <a:r>
              <a:rPr lang="de-DE" dirty="0" smtClean="0"/>
              <a:t> (A + A)</a:t>
            </a:r>
            <a:endParaRPr lang="de-DE" dirty="0"/>
          </a:p>
        </p:txBody>
      </p:sp>
      <p:sp>
        <p:nvSpPr>
          <p:cNvPr id="5" name="Datumsplatzhalter 4"/>
          <p:cNvSpPr>
            <a:spLocks noGrp="1"/>
          </p:cNvSpPr>
          <p:nvPr>
            <p:ph type="dt" sz="half" idx="10"/>
          </p:nvPr>
        </p:nvSpPr>
        <p:spPr/>
        <p:txBody>
          <a:bodyPr/>
          <a:lstStyle/>
          <a:p>
            <a:fld id="{F889E9E8-8624-3B47-9087-432000051F4C}" type="datetime1">
              <a:rPr lang="de-DE" smtClean="0"/>
              <a:t>14.06.16</a:t>
            </a:fld>
            <a:endParaRPr lang="en-US"/>
          </a:p>
        </p:txBody>
      </p:sp>
      <p:sp>
        <p:nvSpPr>
          <p:cNvPr id="6" name="Foliennummernplatzhalter 5"/>
          <p:cNvSpPr>
            <a:spLocks noGrp="1"/>
          </p:cNvSpPr>
          <p:nvPr>
            <p:ph type="sldNum" sz="quarter" idx="12"/>
          </p:nvPr>
        </p:nvSpPr>
        <p:spPr/>
        <p:txBody>
          <a:bodyPr/>
          <a:lstStyle/>
          <a:p>
            <a:fld id="{886BB73A-582F-4420-9A14-CB10A2B2E5E8}" type="slidenum">
              <a:rPr lang="en-US" smtClean="0"/>
              <a:t>26</a:t>
            </a:fld>
            <a:endParaRPr lang="en-US"/>
          </a:p>
        </p:txBody>
      </p:sp>
    </p:spTree>
    <p:extLst>
      <p:ext uri="{BB962C8B-B14F-4D97-AF65-F5344CB8AC3E}">
        <p14:creationId xmlns:p14="http://schemas.microsoft.com/office/powerpoint/2010/main" val="2787874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85000" lnSpcReduction="20000"/>
          </a:bodyPr>
          <a:lstStyle/>
          <a:p>
            <a:pPr marL="0" indent="0">
              <a:buNone/>
            </a:pPr>
            <a:r>
              <a:rPr lang="de-DE" b="1" dirty="0" err="1" smtClean="0"/>
              <a:t>Question</a:t>
            </a:r>
            <a:r>
              <a:rPr lang="de-DE" b="1" dirty="0" smtClean="0"/>
              <a:t>: </a:t>
            </a:r>
          </a:p>
          <a:p>
            <a:pPr marL="0" indent="0">
              <a:buNone/>
            </a:pPr>
            <a:r>
              <a:rPr lang="de-DE" dirty="0" err="1" smtClean="0"/>
              <a:t>What</a:t>
            </a:r>
            <a:r>
              <a:rPr lang="de-DE" dirty="0" smtClean="0"/>
              <a:t> </a:t>
            </a:r>
            <a:r>
              <a:rPr lang="de-DE" dirty="0" err="1" smtClean="0"/>
              <a:t>is</a:t>
            </a:r>
            <a:r>
              <a:rPr lang="de-DE" dirty="0" smtClean="0"/>
              <a:t> ‚Udi‘ </a:t>
            </a:r>
            <a:r>
              <a:rPr lang="de-DE" dirty="0" err="1" smtClean="0"/>
              <a:t>for</a:t>
            </a:r>
            <a:r>
              <a:rPr lang="de-DE" dirty="0" smtClean="0"/>
              <a:t> a </a:t>
            </a:r>
            <a:r>
              <a:rPr lang="de-DE" dirty="0" err="1" smtClean="0"/>
              <a:t>speaker</a:t>
            </a:r>
            <a:r>
              <a:rPr lang="de-DE" dirty="0" smtClean="0"/>
              <a:t> </a:t>
            </a:r>
            <a:r>
              <a:rPr lang="de-DE" dirty="0" err="1" smtClean="0"/>
              <a:t>of</a:t>
            </a:r>
            <a:r>
              <a:rPr lang="de-DE" dirty="0" smtClean="0"/>
              <a:t> Udi?</a:t>
            </a:r>
            <a:endParaRPr lang="de-DE" dirty="0"/>
          </a:p>
          <a:p>
            <a:pPr marL="0" indent="0">
              <a:buNone/>
            </a:pPr>
            <a:endParaRPr lang="de-DE" dirty="0" smtClean="0"/>
          </a:p>
          <a:p>
            <a:pPr marL="0" indent="0">
              <a:buNone/>
            </a:pPr>
            <a:r>
              <a:rPr lang="de-DE" dirty="0" smtClean="0"/>
              <a:t>Problem:</a:t>
            </a:r>
          </a:p>
          <a:p>
            <a:pPr marL="0" indent="0">
              <a:buNone/>
            </a:pPr>
            <a:r>
              <a:rPr lang="de-DE" sz="2200" dirty="0" smtClean="0"/>
              <a:t>S1: 	</a:t>
            </a:r>
            <a:r>
              <a:rPr lang="de-DE" sz="2200" i="1" dirty="0" err="1" smtClean="0"/>
              <a:t>venk</a:t>
            </a:r>
            <a:r>
              <a:rPr lang="de-DE" sz="2200" i="1" dirty="0" smtClean="0"/>
              <a:t>´  		</a:t>
            </a:r>
            <a:r>
              <a:rPr lang="de-DE" sz="2200" i="1" dirty="0" err="1" smtClean="0"/>
              <a:t>ek´a</a:t>
            </a:r>
            <a:r>
              <a:rPr lang="de-DE" sz="2200" i="1" dirty="0" smtClean="0"/>
              <a:t>-a 		</a:t>
            </a:r>
            <a:r>
              <a:rPr lang="de-DE" sz="2200" i="1" dirty="0" err="1" smtClean="0"/>
              <a:t>udi-n</a:t>
            </a:r>
            <a:r>
              <a:rPr lang="de-DE" sz="2200" i="1" dirty="0" smtClean="0"/>
              <a:t> </a:t>
            </a:r>
            <a:r>
              <a:rPr lang="de-DE" sz="2200" i="1" dirty="0" err="1" smtClean="0"/>
              <a:t>muz</a:t>
            </a:r>
            <a:r>
              <a:rPr lang="de-DE" sz="2200" i="1" dirty="0" smtClean="0"/>
              <a:t>?</a:t>
            </a:r>
          </a:p>
          <a:p>
            <a:pPr marL="0" indent="0">
              <a:buNone/>
            </a:pPr>
            <a:r>
              <a:rPr lang="de-DE" sz="2200" dirty="0"/>
              <a:t>	</a:t>
            </a:r>
            <a:r>
              <a:rPr lang="de-DE" sz="2200" dirty="0" err="1" smtClean="0"/>
              <a:t>you.SG.BEN</a:t>
            </a:r>
            <a:r>
              <a:rPr lang="de-DE" sz="2200" dirty="0"/>
              <a:t> </a:t>
            </a:r>
            <a:r>
              <a:rPr lang="de-DE" sz="2200" dirty="0" smtClean="0"/>
              <a:t>	what-3SG.Q 	</a:t>
            </a:r>
            <a:r>
              <a:rPr lang="de-DE" sz="2200" dirty="0" err="1" smtClean="0"/>
              <a:t>Udi</a:t>
            </a:r>
            <a:r>
              <a:rPr lang="de-DE" sz="2200" dirty="0" smtClean="0"/>
              <a:t>-GEN </a:t>
            </a:r>
            <a:r>
              <a:rPr lang="de-DE" sz="2200" dirty="0" err="1" smtClean="0"/>
              <a:t>language</a:t>
            </a:r>
            <a:endParaRPr lang="de-DE" sz="2200" dirty="0" smtClean="0"/>
          </a:p>
          <a:p>
            <a:pPr marL="0" indent="0">
              <a:buNone/>
            </a:pPr>
            <a:r>
              <a:rPr lang="de-DE" sz="2200" dirty="0" smtClean="0"/>
              <a:t>	‚</a:t>
            </a:r>
            <a:r>
              <a:rPr lang="de-DE" sz="2200" dirty="0" err="1" smtClean="0"/>
              <a:t>What</a:t>
            </a:r>
            <a:r>
              <a:rPr lang="de-DE" sz="2200" dirty="0" smtClean="0"/>
              <a:t> </a:t>
            </a:r>
            <a:r>
              <a:rPr lang="de-DE" sz="2200" dirty="0" err="1" smtClean="0"/>
              <a:t>is</a:t>
            </a:r>
            <a:r>
              <a:rPr lang="de-DE" sz="2200" dirty="0" smtClean="0"/>
              <a:t> </a:t>
            </a:r>
            <a:r>
              <a:rPr lang="de-DE" sz="2200" dirty="0" err="1" smtClean="0"/>
              <a:t>the</a:t>
            </a:r>
            <a:r>
              <a:rPr lang="de-DE" sz="2200" dirty="0" smtClean="0"/>
              <a:t> Udi </a:t>
            </a:r>
            <a:r>
              <a:rPr lang="de-DE" sz="2200" dirty="0" err="1" smtClean="0"/>
              <a:t>language</a:t>
            </a:r>
            <a:r>
              <a:rPr lang="de-DE" sz="2200" dirty="0" smtClean="0"/>
              <a:t> </a:t>
            </a:r>
            <a:r>
              <a:rPr lang="de-DE" sz="2200" dirty="0" err="1" smtClean="0"/>
              <a:t>for</a:t>
            </a:r>
            <a:r>
              <a:rPr lang="de-DE" sz="2200" dirty="0" smtClean="0"/>
              <a:t> </a:t>
            </a:r>
            <a:r>
              <a:rPr lang="de-DE" sz="2200" dirty="0" err="1" smtClean="0"/>
              <a:t>you</a:t>
            </a:r>
            <a:r>
              <a:rPr lang="de-DE" sz="2200" dirty="0" smtClean="0"/>
              <a:t>?‘ </a:t>
            </a:r>
          </a:p>
          <a:p>
            <a:pPr marL="0" indent="0">
              <a:buNone/>
            </a:pPr>
            <a:endParaRPr lang="de-DE" sz="2200" dirty="0" smtClean="0"/>
          </a:p>
          <a:p>
            <a:pPr marL="0" indent="0">
              <a:buNone/>
            </a:pPr>
            <a:r>
              <a:rPr lang="de-DE" sz="2200" dirty="0" smtClean="0"/>
              <a:t>S2:	</a:t>
            </a:r>
            <a:r>
              <a:rPr lang="de-DE" sz="2200" i="1" dirty="0" err="1" smtClean="0"/>
              <a:t>t´e</a:t>
            </a:r>
            <a:r>
              <a:rPr lang="de-DE" sz="2200" i="1" dirty="0" smtClean="0"/>
              <a:t> 	</a:t>
            </a:r>
            <a:r>
              <a:rPr lang="de-DE" sz="2200" i="1" dirty="0" err="1" smtClean="0"/>
              <a:t>muz-e</a:t>
            </a:r>
            <a:r>
              <a:rPr lang="de-DE" sz="2200" i="1" dirty="0" smtClean="0"/>
              <a:t> </a:t>
            </a:r>
            <a:r>
              <a:rPr lang="de-DE" sz="2200" i="1" dirty="0" err="1" smtClean="0"/>
              <a:t>ma</a:t>
            </a:r>
            <a:r>
              <a:rPr lang="de-DE" sz="2200" i="1" dirty="0" smtClean="0"/>
              <a:t>-t‘-in-</a:t>
            </a:r>
            <a:r>
              <a:rPr lang="de-DE" sz="2200" i="1" dirty="0" err="1" smtClean="0"/>
              <a:t>te</a:t>
            </a:r>
            <a:endParaRPr lang="de-DE" sz="2200" i="1" dirty="0" smtClean="0"/>
          </a:p>
          <a:p>
            <a:pPr marL="0" indent="0">
              <a:buNone/>
            </a:pPr>
            <a:r>
              <a:rPr lang="de-DE" sz="2200" dirty="0"/>
              <a:t>	</a:t>
            </a:r>
            <a:r>
              <a:rPr lang="de-DE" sz="2200" dirty="0" smtClean="0"/>
              <a:t>DIST 	language-3SG </a:t>
            </a:r>
            <a:r>
              <a:rPr lang="de-DE" sz="2200" dirty="0" err="1" smtClean="0"/>
              <a:t>which</a:t>
            </a:r>
            <a:r>
              <a:rPr lang="de-DE" sz="2200" dirty="0" smtClean="0"/>
              <a:t>-SA-ERG-SUB </a:t>
            </a:r>
          </a:p>
          <a:p>
            <a:pPr marL="0" indent="0">
              <a:buNone/>
            </a:pPr>
            <a:endParaRPr lang="de-DE" sz="2200" dirty="0"/>
          </a:p>
          <a:p>
            <a:pPr marL="0" indent="0">
              <a:buNone/>
            </a:pPr>
            <a:r>
              <a:rPr lang="de-DE" sz="2200" i="1" dirty="0" smtClean="0"/>
              <a:t>	</a:t>
            </a:r>
            <a:r>
              <a:rPr lang="de-DE" sz="2200" i="1" dirty="0" err="1" smtClean="0"/>
              <a:t>yoldaš-muǧ-oxol</a:t>
            </a:r>
            <a:r>
              <a:rPr lang="de-DE" sz="2200" i="1" dirty="0" smtClean="0"/>
              <a:t> 	</a:t>
            </a:r>
            <a:r>
              <a:rPr lang="de-DE" sz="2200" i="1" dirty="0" err="1" smtClean="0"/>
              <a:t>ixt´ilät</a:t>
            </a:r>
            <a:r>
              <a:rPr lang="de-DE" sz="2200" i="1" dirty="0" smtClean="0"/>
              <a:t>-zu-b-</a:t>
            </a:r>
            <a:r>
              <a:rPr lang="de-DE" sz="2200" i="1" dirty="0" err="1" smtClean="0"/>
              <a:t>sa</a:t>
            </a:r>
            <a:endParaRPr lang="de-DE" sz="2200" dirty="0" smtClean="0"/>
          </a:p>
          <a:p>
            <a:pPr marL="0" indent="0">
              <a:buNone/>
            </a:pPr>
            <a:r>
              <a:rPr lang="de-DE" sz="2200" dirty="0"/>
              <a:t>	</a:t>
            </a:r>
            <a:r>
              <a:rPr lang="de-DE" sz="2200" dirty="0" err="1" smtClean="0"/>
              <a:t>friend</a:t>
            </a:r>
            <a:r>
              <a:rPr lang="de-DE" sz="2200" dirty="0" smtClean="0"/>
              <a:t>-PL-COM 		conversation-1SG-do-PRES</a:t>
            </a:r>
            <a:endParaRPr lang="de-DE" sz="2200" dirty="0"/>
          </a:p>
          <a:p>
            <a:pPr marL="0" indent="0">
              <a:buNone/>
            </a:pPr>
            <a:r>
              <a:rPr lang="de-DE" sz="2200" dirty="0" smtClean="0"/>
              <a:t>	‚</a:t>
            </a:r>
            <a:r>
              <a:rPr lang="de-DE" sz="2200" dirty="0" err="1" smtClean="0"/>
              <a:t>That</a:t>
            </a:r>
            <a:r>
              <a:rPr lang="de-DE" sz="2200" dirty="0" smtClean="0"/>
              <a:t> </a:t>
            </a:r>
            <a:r>
              <a:rPr lang="de-DE" sz="2200" dirty="0" err="1" smtClean="0"/>
              <a:t>language</a:t>
            </a:r>
            <a:r>
              <a:rPr lang="de-DE" sz="2200" dirty="0" smtClean="0"/>
              <a:t> I </a:t>
            </a:r>
            <a:r>
              <a:rPr lang="de-DE" sz="2200" dirty="0" err="1" smtClean="0"/>
              <a:t>use</a:t>
            </a:r>
            <a:r>
              <a:rPr lang="de-DE" sz="2200" dirty="0" smtClean="0"/>
              <a:t> </a:t>
            </a:r>
            <a:r>
              <a:rPr lang="de-DE" sz="2200" dirty="0" err="1" smtClean="0"/>
              <a:t>when</a:t>
            </a:r>
            <a:r>
              <a:rPr lang="de-DE" sz="2200" dirty="0" smtClean="0"/>
              <a:t> </a:t>
            </a:r>
            <a:r>
              <a:rPr lang="de-DE" sz="2200" dirty="0" err="1" smtClean="0"/>
              <a:t>talking</a:t>
            </a:r>
            <a:r>
              <a:rPr lang="de-DE" sz="2200" dirty="0" smtClean="0"/>
              <a:t> </a:t>
            </a:r>
            <a:r>
              <a:rPr lang="de-DE" sz="2200" dirty="0" err="1" smtClean="0"/>
              <a:t>to</a:t>
            </a:r>
            <a:r>
              <a:rPr lang="de-DE" sz="2200" dirty="0" smtClean="0"/>
              <a:t> </a:t>
            </a:r>
            <a:r>
              <a:rPr lang="de-DE" sz="2200" dirty="0" err="1" smtClean="0"/>
              <a:t>friends</a:t>
            </a:r>
            <a:r>
              <a:rPr lang="de-DE" sz="2200" dirty="0" smtClean="0"/>
              <a:t>.‘</a:t>
            </a:r>
          </a:p>
        </p:txBody>
      </p:sp>
      <p:sp>
        <p:nvSpPr>
          <p:cNvPr id="4" name="Datumsplatzhalter 3"/>
          <p:cNvSpPr>
            <a:spLocks noGrp="1"/>
          </p:cNvSpPr>
          <p:nvPr>
            <p:ph type="dt" sz="half" idx="10"/>
          </p:nvPr>
        </p:nvSpPr>
        <p:spPr/>
        <p:txBody>
          <a:bodyPr/>
          <a:lstStyle/>
          <a:p>
            <a:fld id="{50483517-65B6-BE48-8AC6-8942CF7FE42B}"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27</a:t>
            </a:fld>
            <a:endParaRPr lang="en-US"/>
          </a:p>
        </p:txBody>
      </p:sp>
    </p:spTree>
    <p:extLst>
      <p:ext uri="{BB962C8B-B14F-4D97-AF65-F5344CB8AC3E}">
        <p14:creationId xmlns:p14="http://schemas.microsoft.com/office/powerpoint/2010/main" val="2537019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92500" lnSpcReduction="20000"/>
          </a:bodyPr>
          <a:lstStyle/>
          <a:p>
            <a:pPr marL="0" indent="0">
              <a:buNone/>
            </a:pPr>
            <a:r>
              <a:rPr lang="de-DE" sz="2800" b="1" dirty="0" err="1"/>
              <a:t>Hence</a:t>
            </a:r>
            <a:r>
              <a:rPr lang="de-DE" sz="2800" b="1" dirty="0"/>
              <a:t>:</a:t>
            </a:r>
            <a:r>
              <a:rPr lang="de-DE" sz="2800" dirty="0"/>
              <a:t> </a:t>
            </a:r>
            <a:r>
              <a:rPr lang="de-DE" sz="2800" dirty="0" err="1"/>
              <a:t>Is</a:t>
            </a:r>
            <a:r>
              <a:rPr lang="de-DE" sz="2800" dirty="0"/>
              <a:t> Udi a  „</a:t>
            </a:r>
            <a:r>
              <a:rPr lang="de-DE" sz="2800" dirty="0" err="1"/>
              <a:t>variety</a:t>
            </a:r>
            <a:r>
              <a:rPr lang="de-DE" sz="2800" dirty="0"/>
              <a:t> </a:t>
            </a:r>
            <a:r>
              <a:rPr lang="de-DE" sz="2800" dirty="0" err="1"/>
              <a:t>according</a:t>
            </a:r>
            <a:r>
              <a:rPr lang="de-DE" sz="2800" dirty="0"/>
              <a:t> </a:t>
            </a:r>
            <a:r>
              <a:rPr lang="de-DE" sz="2800" dirty="0" err="1"/>
              <a:t>to</a:t>
            </a:r>
            <a:r>
              <a:rPr lang="de-DE" sz="2800" dirty="0"/>
              <a:t> </a:t>
            </a:r>
            <a:r>
              <a:rPr lang="de-DE" sz="2800" dirty="0" err="1"/>
              <a:t>use</a:t>
            </a:r>
            <a:r>
              <a:rPr lang="de-DE" sz="2800" dirty="0"/>
              <a:t>“ (‚</a:t>
            </a:r>
            <a:r>
              <a:rPr lang="de-DE" sz="2800" dirty="0" err="1"/>
              <a:t>stylistic</a:t>
            </a:r>
            <a:r>
              <a:rPr lang="de-DE" sz="2800" dirty="0"/>
              <a:t> variant’) </a:t>
            </a:r>
            <a:r>
              <a:rPr lang="de-DE" sz="2800" dirty="0" smtClean="0"/>
              <a:t>/ </a:t>
            </a:r>
            <a:r>
              <a:rPr lang="de-DE" sz="2800" dirty="0" err="1" smtClean="0"/>
              <a:t>Functional</a:t>
            </a:r>
            <a:r>
              <a:rPr lang="de-DE" sz="2800" dirty="0" smtClean="0"/>
              <a:t> native </a:t>
            </a:r>
            <a:r>
              <a:rPr lang="de-DE" sz="2800" dirty="0" err="1" smtClean="0"/>
              <a:t>bilingualism</a:t>
            </a:r>
            <a:r>
              <a:rPr lang="de-DE" sz="2800" dirty="0" smtClean="0"/>
              <a:t> /</a:t>
            </a:r>
            <a:endParaRPr lang="de-DE" sz="2800" dirty="0"/>
          </a:p>
          <a:p>
            <a:pPr marL="0" indent="0">
              <a:buNone/>
            </a:pPr>
            <a:endParaRPr lang="de-DE" sz="2800" i="1" dirty="0"/>
          </a:p>
          <a:p>
            <a:pPr marL="0" indent="0">
              <a:buNone/>
            </a:pPr>
            <a:r>
              <a:rPr lang="de-DE" sz="2800" i="1" dirty="0" err="1"/>
              <a:t>rather</a:t>
            </a:r>
            <a:r>
              <a:rPr lang="de-DE" sz="2800" i="1" dirty="0"/>
              <a:t> </a:t>
            </a:r>
            <a:r>
              <a:rPr lang="de-DE" sz="2800" i="1" dirty="0" err="1"/>
              <a:t>than</a:t>
            </a:r>
            <a:endParaRPr lang="de-DE" sz="2800" i="1" dirty="0"/>
          </a:p>
          <a:p>
            <a:pPr marL="0" indent="0">
              <a:buNone/>
            </a:pPr>
            <a:endParaRPr lang="de-DE" sz="2800" dirty="0"/>
          </a:p>
          <a:p>
            <a:pPr marL="0" indent="0">
              <a:buNone/>
            </a:pPr>
            <a:r>
              <a:rPr lang="de-DE" sz="2800" dirty="0"/>
              <a:t>a „</a:t>
            </a:r>
            <a:r>
              <a:rPr lang="de-DE" sz="2800" dirty="0" err="1"/>
              <a:t>variety</a:t>
            </a:r>
            <a:r>
              <a:rPr lang="de-DE" sz="2800" dirty="0"/>
              <a:t> </a:t>
            </a:r>
            <a:r>
              <a:rPr lang="de-DE" sz="2800" dirty="0" err="1"/>
              <a:t>according</a:t>
            </a:r>
            <a:r>
              <a:rPr lang="de-DE" sz="2800" dirty="0"/>
              <a:t> </a:t>
            </a:r>
            <a:r>
              <a:rPr lang="de-DE" sz="2800" dirty="0" err="1"/>
              <a:t>to</a:t>
            </a:r>
            <a:r>
              <a:rPr lang="de-DE" sz="2800" dirty="0"/>
              <a:t> </a:t>
            </a:r>
            <a:r>
              <a:rPr lang="de-DE" sz="2800" dirty="0" err="1"/>
              <a:t>user</a:t>
            </a:r>
            <a:r>
              <a:rPr lang="de-DE" sz="2800" dirty="0"/>
              <a:t>“ (in </a:t>
            </a:r>
            <a:r>
              <a:rPr lang="de-DE" sz="2800" dirty="0" err="1"/>
              <a:t>terms</a:t>
            </a:r>
            <a:r>
              <a:rPr lang="de-DE" sz="2800" dirty="0"/>
              <a:t> </a:t>
            </a:r>
            <a:r>
              <a:rPr lang="de-DE" sz="2800" dirty="0" err="1"/>
              <a:t>of</a:t>
            </a:r>
            <a:r>
              <a:rPr lang="de-DE" sz="2800" dirty="0"/>
              <a:t> </a:t>
            </a:r>
            <a:r>
              <a:rPr lang="de-DE" sz="2800" dirty="0" err="1"/>
              <a:t>first</a:t>
            </a:r>
            <a:r>
              <a:rPr lang="de-DE" sz="2800" dirty="0"/>
              <a:t> </a:t>
            </a:r>
            <a:r>
              <a:rPr lang="de-DE" sz="2800" dirty="0" err="1"/>
              <a:t>language</a:t>
            </a:r>
            <a:r>
              <a:rPr lang="de-DE" sz="2800" dirty="0"/>
              <a:t> </a:t>
            </a:r>
            <a:r>
              <a:rPr lang="de-DE" sz="2800" dirty="0" err="1"/>
              <a:t>acquisition</a:t>
            </a:r>
            <a:r>
              <a:rPr lang="de-DE" sz="2800" dirty="0"/>
              <a:t>)</a:t>
            </a:r>
          </a:p>
          <a:p>
            <a:pPr marL="0" indent="0">
              <a:buNone/>
            </a:pPr>
            <a:r>
              <a:rPr lang="de-DE" sz="2800" dirty="0"/>
              <a:t>(cf. </a:t>
            </a:r>
            <a:r>
              <a:rPr lang="de-DE" sz="2800" dirty="0" err="1"/>
              <a:t>Halliday</a:t>
            </a:r>
            <a:r>
              <a:rPr lang="de-DE" sz="2800" dirty="0"/>
              <a:t>/</a:t>
            </a:r>
            <a:r>
              <a:rPr lang="de-DE" sz="2800" dirty="0" err="1"/>
              <a:t>McIntosh</a:t>
            </a:r>
            <a:r>
              <a:rPr lang="de-DE" sz="2800" dirty="0"/>
              <a:t>/</a:t>
            </a:r>
            <a:r>
              <a:rPr lang="de-DE" sz="2800" dirty="0" err="1"/>
              <a:t>Strevens</a:t>
            </a:r>
            <a:r>
              <a:rPr lang="de-DE" sz="2800" dirty="0"/>
              <a:t> 1994: 87) ?????</a:t>
            </a:r>
            <a:r>
              <a:rPr lang="de-DE" sz="2800" dirty="0" smtClean="0"/>
              <a:t>?</a:t>
            </a:r>
          </a:p>
          <a:p>
            <a:pPr marL="0" indent="0">
              <a:buNone/>
            </a:pPr>
            <a:endParaRPr lang="de-DE" sz="2800" dirty="0"/>
          </a:p>
          <a:p>
            <a:pPr marL="0" indent="0">
              <a:buNone/>
            </a:pPr>
            <a:r>
              <a:rPr lang="de-DE" sz="2800" dirty="0" smtClean="0"/>
              <a:t>Cf.: 	</a:t>
            </a:r>
            <a:r>
              <a:rPr lang="de-DE" sz="2800" i="1" dirty="0" err="1" smtClean="0"/>
              <a:t>mot</a:t>
            </a:r>
            <a:r>
              <a:rPr lang="de-DE" sz="2800" i="1" dirty="0" err="1"/>
              <a:t>´ǧoxol</a:t>
            </a:r>
            <a:r>
              <a:rPr lang="de-DE" sz="2800" i="1" dirty="0"/>
              <a:t> </a:t>
            </a:r>
            <a:r>
              <a:rPr lang="de-DE" sz="2800" i="1" dirty="0" err="1"/>
              <a:t>metär</a:t>
            </a:r>
            <a:r>
              <a:rPr lang="de-DE" sz="2800" i="1" dirty="0"/>
              <a:t> </a:t>
            </a:r>
            <a:r>
              <a:rPr lang="de-DE" sz="2800" i="1" dirty="0" err="1" smtClean="0"/>
              <a:t>ixt´ilätzubsa</a:t>
            </a:r>
            <a:r>
              <a:rPr lang="de-DE" sz="2800" i="1" dirty="0"/>
              <a:t>, </a:t>
            </a:r>
            <a:r>
              <a:rPr lang="de-DE" sz="2800" i="1" dirty="0" err="1"/>
              <a:t>šot</a:t>
            </a:r>
            <a:r>
              <a:rPr lang="de-DE" sz="2800" i="1" dirty="0" err="1" smtClean="0"/>
              <a:t>´ğoxol</a:t>
            </a:r>
            <a:r>
              <a:rPr lang="de-DE" sz="2800" i="1" dirty="0" smtClean="0"/>
              <a:t> </a:t>
            </a:r>
            <a:r>
              <a:rPr lang="de-DE" sz="2800" i="1" dirty="0" err="1" smtClean="0"/>
              <a:t>t´etär</a:t>
            </a:r>
            <a:r>
              <a:rPr lang="de-DE" sz="2800" i="1" dirty="0" smtClean="0"/>
              <a:t>.</a:t>
            </a:r>
          </a:p>
          <a:p>
            <a:pPr marL="0" indent="0">
              <a:buNone/>
            </a:pPr>
            <a:r>
              <a:rPr lang="de-DE" sz="2800" dirty="0"/>
              <a:t>	</a:t>
            </a:r>
            <a:r>
              <a:rPr lang="de-DE" sz="2800" dirty="0" smtClean="0"/>
              <a:t>‚</a:t>
            </a:r>
            <a:r>
              <a:rPr lang="de-DE" sz="2800" dirty="0" err="1" smtClean="0"/>
              <a:t>With</a:t>
            </a:r>
            <a:r>
              <a:rPr lang="de-DE" sz="2800" dirty="0" smtClean="0"/>
              <a:t> </a:t>
            </a:r>
            <a:r>
              <a:rPr lang="de-DE" sz="2800" dirty="0" err="1" smtClean="0"/>
              <a:t>these</a:t>
            </a:r>
            <a:r>
              <a:rPr lang="de-DE" sz="2800" dirty="0" smtClean="0"/>
              <a:t>, I </a:t>
            </a:r>
            <a:r>
              <a:rPr lang="de-DE" sz="2800" dirty="0" err="1" smtClean="0"/>
              <a:t>speak</a:t>
            </a:r>
            <a:r>
              <a:rPr lang="de-DE" sz="2800" dirty="0" smtClean="0"/>
              <a:t> </a:t>
            </a:r>
            <a:r>
              <a:rPr lang="de-DE" sz="2800" dirty="0" err="1" smtClean="0"/>
              <a:t>this</a:t>
            </a:r>
            <a:r>
              <a:rPr lang="de-DE" sz="2800" dirty="0" smtClean="0"/>
              <a:t> </a:t>
            </a:r>
            <a:r>
              <a:rPr lang="de-DE" sz="2800" dirty="0" err="1" smtClean="0"/>
              <a:t>way</a:t>
            </a:r>
            <a:r>
              <a:rPr lang="de-DE" sz="2800" dirty="0" smtClean="0"/>
              <a:t>, </a:t>
            </a:r>
            <a:r>
              <a:rPr lang="de-DE" sz="2800" dirty="0" err="1" smtClean="0"/>
              <a:t>with</a:t>
            </a:r>
            <a:r>
              <a:rPr lang="de-DE" sz="2800" dirty="0" smtClean="0"/>
              <a:t> </a:t>
            </a:r>
            <a:r>
              <a:rPr lang="de-DE" sz="2800" dirty="0" err="1" smtClean="0"/>
              <a:t>those</a:t>
            </a:r>
            <a:r>
              <a:rPr lang="de-DE" sz="2800" dirty="0" smtClean="0"/>
              <a:t>, I </a:t>
            </a:r>
            <a:r>
              <a:rPr lang="de-DE" sz="2800" dirty="0" err="1" smtClean="0"/>
              <a:t>speak</a:t>
            </a:r>
            <a:r>
              <a:rPr lang="de-DE" sz="2800" dirty="0" smtClean="0"/>
              <a:t> 	</a:t>
            </a:r>
            <a:r>
              <a:rPr lang="de-DE" sz="2800" dirty="0" err="1" smtClean="0"/>
              <a:t>that</a:t>
            </a:r>
            <a:r>
              <a:rPr lang="de-DE" sz="2800" dirty="0" smtClean="0"/>
              <a:t> </a:t>
            </a:r>
            <a:r>
              <a:rPr lang="de-DE" sz="2800" dirty="0" err="1" smtClean="0"/>
              <a:t>way</a:t>
            </a:r>
            <a:r>
              <a:rPr lang="de-DE" sz="2800" dirty="0" smtClean="0"/>
              <a:t>.‘ (</a:t>
            </a:r>
            <a:r>
              <a:rPr lang="de-DE" sz="2800" dirty="0" err="1" smtClean="0"/>
              <a:t>Vartashen</a:t>
            </a:r>
            <a:r>
              <a:rPr lang="de-DE" sz="2800" dirty="0" smtClean="0"/>
              <a:t> 1985)</a:t>
            </a:r>
            <a:endParaRPr lang="de-DE" sz="2800" dirty="0"/>
          </a:p>
          <a:p>
            <a:pPr marL="0" indent="0">
              <a:buNone/>
            </a:pPr>
            <a:endParaRPr lang="de-DE" dirty="0"/>
          </a:p>
        </p:txBody>
      </p:sp>
      <p:sp>
        <p:nvSpPr>
          <p:cNvPr id="4" name="Datumsplatzhalter 3"/>
          <p:cNvSpPr>
            <a:spLocks noGrp="1"/>
          </p:cNvSpPr>
          <p:nvPr>
            <p:ph type="dt" sz="half" idx="10"/>
          </p:nvPr>
        </p:nvSpPr>
        <p:spPr/>
        <p:txBody>
          <a:bodyPr/>
          <a:lstStyle/>
          <a:p>
            <a:fld id="{2324C1B9-E15C-A04F-903F-98B976300CAB}"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28</a:t>
            </a:fld>
            <a:endParaRPr lang="en-US"/>
          </a:p>
        </p:txBody>
      </p:sp>
    </p:spTree>
    <p:extLst>
      <p:ext uri="{BB962C8B-B14F-4D97-AF65-F5344CB8AC3E}">
        <p14:creationId xmlns:p14="http://schemas.microsoft.com/office/powerpoint/2010/main" val="3963525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Udi</a:t>
            </a:r>
            <a:r>
              <a:rPr lang="de-DE" dirty="0" smtClean="0"/>
              <a:t> (2)</a:t>
            </a:r>
            <a:endParaRPr lang="de-DE" dirty="0"/>
          </a:p>
        </p:txBody>
      </p:sp>
      <p:sp>
        <p:nvSpPr>
          <p:cNvPr id="3" name="Inhaltsplatzhalter 2"/>
          <p:cNvSpPr>
            <a:spLocks noGrp="1"/>
          </p:cNvSpPr>
          <p:nvPr>
            <p:ph sz="quarter" idx="1"/>
          </p:nvPr>
        </p:nvSpPr>
        <p:spPr/>
        <p:txBody>
          <a:bodyPr/>
          <a:lstStyle/>
          <a:p>
            <a:pPr marL="0" indent="0">
              <a:buNone/>
            </a:pPr>
            <a:r>
              <a:rPr lang="de-DE" b="1" dirty="0" err="1" smtClean="0"/>
              <a:t>Question</a:t>
            </a:r>
            <a:r>
              <a:rPr lang="de-DE" b="1" dirty="0" smtClean="0"/>
              <a:t>: </a:t>
            </a:r>
          </a:p>
          <a:p>
            <a:pPr marL="0" indent="0">
              <a:buNone/>
            </a:pPr>
            <a:r>
              <a:rPr lang="de-DE" i="1" dirty="0" err="1" smtClean="0"/>
              <a:t>ek´enu</a:t>
            </a:r>
            <a:r>
              <a:rPr lang="de-DE" i="1" dirty="0" smtClean="0"/>
              <a:t> </a:t>
            </a:r>
            <a:r>
              <a:rPr lang="de-DE" i="1" dirty="0" err="1" smtClean="0"/>
              <a:t>čalxsa</a:t>
            </a:r>
            <a:r>
              <a:rPr lang="de-DE" i="1" dirty="0" smtClean="0"/>
              <a:t> </a:t>
            </a:r>
            <a:r>
              <a:rPr lang="de-DE" i="1" dirty="0" err="1" smtClean="0"/>
              <a:t>te</a:t>
            </a:r>
            <a:r>
              <a:rPr lang="de-DE" i="1" dirty="0" smtClean="0"/>
              <a:t> vi </a:t>
            </a:r>
            <a:r>
              <a:rPr lang="de-DE" i="1" dirty="0" err="1" smtClean="0"/>
              <a:t>yoldašen</a:t>
            </a:r>
            <a:r>
              <a:rPr lang="de-DE" i="1" dirty="0" smtClean="0"/>
              <a:t> </a:t>
            </a:r>
            <a:r>
              <a:rPr lang="de-DE" i="1" dirty="0" err="1" smtClean="0"/>
              <a:t>udin</a:t>
            </a:r>
            <a:r>
              <a:rPr lang="de-DE" i="1" dirty="0" smtClean="0"/>
              <a:t> </a:t>
            </a:r>
            <a:r>
              <a:rPr lang="de-DE" i="1" dirty="0" err="1" smtClean="0"/>
              <a:t>muzin</a:t>
            </a:r>
            <a:r>
              <a:rPr lang="de-DE" i="1" dirty="0" smtClean="0"/>
              <a:t> </a:t>
            </a:r>
          </a:p>
          <a:p>
            <a:pPr marL="0" indent="0">
              <a:buNone/>
            </a:pPr>
            <a:r>
              <a:rPr lang="de-DE" i="1" dirty="0" err="1" smtClean="0"/>
              <a:t>ixt´ilätt´ebsa</a:t>
            </a:r>
            <a:r>
              <a:rPr lang="de-DE" i="1" dirty="0" smtClean="0"/>
              <a:t>?</a:t>
            </a:r>
          </a:p>
          <a:p>
            <a:pPr marL="0" indent="0">
              <a:buNone/>
            </a:pPr>
            <a:r>
              <a:rPr lang="de-DE" dirty="0" smtClean="0"/>
              <a:t>‚</a:t>
            </a:r>
            <a:r>
              <a:rPr lang="de-DE" dirty="0" err="1" smtClean="0"/>
              <a:t>How</a:t>
            </a:r>
            <a:r>
              <a:rPr lang="de-DE" dirty="0" smtClean="0"/>
              <a:t> </a:t>
            </a:r>
            <a:r>
              <a:rPr lang="de-DE" dirty="0" err="1" smtClean="0"/>
              <a:t>to</a:t>
            </a:r>
            <a:r>
              <a:rPr lang="de-DE" dirty="0" smtClean="0"/>
              <a:t> </a:t>
            </a:r>
            <a:r>
              <a:rPr lang="de-DE" dirty="0" err="1" smtClean="0"/>
              <a:t>you</a:t>
            </a:r>
            <a:r>
              <a:rPr lang="de-DE" dirty="0" smtClean="0"/>
              <a:t> </a:t>
            </a:r>
            <a:r>
              <a:rPr lang="de-DE" dirty="0" err="1" smtClean="0"/>
              <a:t>know</a:t>
            </a:r>
            <a:r>
              <a:rPr lang="de-DE" dirty="0" smtClean="0"/>
              <a:t> </a:t>
            </a:r>
            <a:r>
              <a:rPr lang="de-DE" dirty="0" err="1" smtClean="0"/>
              <a:t>that</a:t>
            </a:r>
            <a:r>
              <a:rPr lang="de-DE" dirty="0" smtClean="0"/>
              <a:t> </a:t>
            </a:r>
            <a:r>
              <a:rPr lang="de-DE" dirty="0" err="1" smtClean="0"/>
              <a:t>your</a:t>
            </a:r>
            <a:r>
              <a:rPr lang="de-DE" dirty="0" smtClean="0"/>
              <a:t> </a:t>
            </a:r>
            <a:r>
              <a:rPr lang="de-DE" dirty="0" err="1" smtClean="0"/>
              <a:t>friend</a:t>
            </a:r>
            <a:r>
              <a:rPr lang="de-DE" dirty="0" smtClean="0"/>
              <a:t> </a:t>
            </a:r>
            <a:r>
              <a:rPr lang="de-DE" dirty="0" err="1" smtClean="0"/>
              <a:t>speaks</a:t>
            </a:r>
            <a:r>
              <a:rPr lang="de-DE" dirty="0" smtClean="0"/>
              <a:t> </a:t>
            </a:r>
            <a:r>
              <a:rPr lang="de-DE" dirty="0" err="1" smtClean="0"/>
              <a:t>Udi</a:t>
            </a:r>
            <a:r>
              <a:rPr lang="de-DE" dirty="0" smtClean="0"/>
              <a:t>?‘</a:t>
            </a:r>
          </a:p>
          <a:p>
            <a:pPr marL="0" indent="0">
              <a:buNone/>
            </a:pPr>
            <a:endParaRPr lang="de-DE" dirty="0"/>
          </a:p>
          <a:p>
            <a:pPr marL="0" indent="0">
              <a:buNone/>
            </a:pPr>
            <a:r>
              <a:rPr lang="de-DE" b="1" dirty="0" err="1" smtClean="0"/>
              <a:t>Answer</a:t>
            </a:r>
            <a:r>
              <a:rPr lang="de-DE" b="1" dirty="0" smtClean="0"/>
              <a:t>:</a:t>
            </a:r>
          </a:p>
          <a:p>
            <a:pPr marL="0" indent="0">
              <a:buNone/>
            </a:pPr>
            <a:r>
              <a:rPr lang="de-DE" i="1" dirty="0" err="1" smtClean="0"/>
              <a:t>teza</a:t>
            </a:r>
            <a:r>
              <a:rPr lang="de-DE" i="1" dirty="0" smtClean="0"/>
              <a:t> </a:t>
            </a:r>
            <a:r>
              <a:rPr lang="de-DE" i="1" dirty="0" err="1" smtClean="0"/>
              <a:t>avabaksa</a:t>
            </a:r>
            <a:r>
              <a:rPr lang="de-DE" i="1" dirty="0" smtClean="0"/>
              <a:t>....</a:t>
            </a:r>
          </a:p>
          <a:p>
            <a:pPr marL="0" indent="0">
              <a:buNone/>
            </a:pPr>
            <a:r>
              <a:rPr lang="de-DE" dirty="0" smtClean="0"/>
              <a:t>‚I </a:t>
            </a:r>
            <a:r>
              <a:rPr lang="de-DE" dirty="0" err="1" smtClean="0"/>
              <a:t>don‘t</a:t>
            </a:r>
            <a:r>
              <a:rPr lang="de-DE" dirty="0" smtClean="0"/>
              <a:t> </a:t>
            </a:r>
            <a:r>
              <a:rPr lang="de-DE" dirty="0" err="1" smtClean="0"/>
              <a:t>know</a:t>
            </a:r>
            <a:r>
              <a:rPr lang="de-DE" dirty="0" smtClean="0"/>
              <a:t>.....‘</a:t>
            </a:r>
            <a:endParaRPr lang="de-DE" dirty="0"/>
          </a:p>
          <a:p>
            <a:pPr marL="0" indent="0">
              <a:buNone/>
            </a:pPr>
            <a:r>
              <a:rPr lang="de-DE" dirty="0" smtClean="0"/>
              <a:t> </a:t>
            </a:r>
            <a:endParaRPr lang="de-DE" dirty="0"/>
          </a:p>
        </p:txBody>
      </p:sp>
      <p:sp>
        <p:nvSpPr>
          <p:cNvPr id="4" name="Datumsplatzhalter 3"/>
          <p:cNvSpPr>
            <a:spLocks noGrp="1"/>
          </p:cNvSpPr>
          <p:nvPr>
            <p:ph type="dt" sz="half" idx="10"/>
          </p:nvPr>
        </p:nvSpPr>
        <p:spPr/>
        <p:txBody>
          <a:bodyPr/>
          <a:lstStyle/>
          <a:p>
            <a:fld id="{770B2460-2074-6D4D-8250-C5DB1B1E6B7C}"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29</a:t>
            </a:fld>
            <a:endParaRPr lang="en-US"/>
          </a:p>
        </p:txBody>
      </p:sp>
    </p:spTree>
    <p:extLst>
      <p:ext uri="{BB962C8B-B14F-4D97-AF65-F5344CB8AC3E}">
        <p14:creationId xmlns:p14="http://schemas.microsoft.com/office/powerpoint/2010/main" val="1934702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Basic </a:t>
            </a:r>
            <a:r>
              <a:rPr lang="de-DE" dirty="0" err="1" smtClean="0"/>
              <a:t>Question</a:t>
            </a:r>
            <a:endParaRPr lang="de-DE" dirty="0"/>
          </a:p>
        </p:txBody>
      </p:sp>
      <p:sp>
        <p:nvSpPr>
          <p:cNvPr id="3" name="Datumsplatzhalter 2"/>
          <p:cNvSpPr>
            <a:spLocks noGrp="1"/>
          </p:cNvSpPr>
          <p:nvPr>
            <p:ph type="dt" sz="half" idx="10"/>
          </p:nvPr>
        </p:nvSpPr>
        <p:spPr/>
        <p:txBody>
          <a:bodyPr/>
          <a:lstStyle/>
          <a:p>
            <a:fld id="{01729C06-0952-8D46-92BB-2F5EEDE50A2D}" type="datetime1">
              <a:rPr lang="de-DE" smtClean="0"/>
              <a:t>14.06.16</a:t>
            </a:fld>
            <a:endParaRPr lang="en-US"/>
          </a:p>
        </p:txBody>
      </p:sp>
      <p:sp>
        <p:nvSpPr>
          <p:cNvPr id="4" name="Foliennummernplatzhalter 3"/>
          <p:cNvSpPr>
            <a:spLocks noGrp="1"/>
          </p:cNvSpPr>
          <p:nvPr>
            <p:ph type="sldNum" sz="quarter" idx="12"/>
          </p:nvPr>
        </p:nvSpPr>
        <p:spPr/>
        <p:txBody>
          <a:bodyPr/>
          <a:lstStyle/>
          <a:p>
            <a:fld id="{886BB73A-582F-4420-9A14-CB10A2B2E5E8}" type="slidenum">
              <a:rPr lang="en-US" smtClean="0"/>
              <a:t>3</a:t>
            </a:fld>
            <a:endParaRPr lang="en-US"/>
          </a:p>
        </p:txBody>
      </p:sp>
      <p:sp>
        <p:nvSpPr>
          <p:cNvPr id="5" name="Inhaltsplatzhalter 4"/>
          <p:cNvSpPr>
            <a:spLocks noGrp="1"/>
          </p:cNvSpPr>
          <p:nvPr>
            <p:ph sz="quarter"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DE" dirty="0" err="1" smtClean="0"/>
              <a:t>Is</a:t>
            </a:r>
            <a:r>
              <a:rPr lang="de-DE" dirty="0" smtClean="0"/>
              <a:t> </a:t>
            </a:r>
            <a:r>
              <a:rPr lang="de-DE" dirty="0" err="1" smtClean="0"/>
              <a:t>language</a:t>
            </a:r>
            <a:r>
              <a:rPr lang="de-DE" dirty="0" smtClean="0"/>
              <a:t> a „</a:t>
            </a:r>
            <a:r>
              <a:rPr lang="de-DE" dirty="0" err="1" smtClean="0"/>
              <a:t>structural</a:t>
            </a:r>
            <a:r>
              <a:rPr lang="de-DE" dirty="0" smtClean="0"/>
              <a:t>‘ </a:t>
            </a:r>
            <a:r>
              <a:rPr lang="de-DE" dirty="0" err="1" smtClean="0"/>
              <a:t>phenomenon</a:t>
            </a:r>
            <a:r>
              <a:rPr lang="de-DE"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de-DE" dirty="0"/>
          </a:p>
          <a:p>
            <a:pPr marL="0" marR="0" lvl="0" indent="0" defTabSz="914400" eaLnBrk="1" fontAlgn="auto" latinLnBrk="0" hangingPunct="1">
              <a:lnSpc>
                <a:spcPct val="100000"/>
              </a:lnSpc>
              <a:spcBef>
                <a:spcPts val="0"/>
              </a:spcBef>
              <a:spcAft>
                <a:spcPts val="0"/>
              </a:spcAft>
              <a:buClrTx/>
              <a:buSzTx/>
              <a:buFontTx/>
              <a:buNone/>
              <a:tabLst/>
              <a:defRPr/>
            </a:pPr>
            <a:r>
              <a:rPr lang="de-DE" i="1" dirty="0" err="1" smtClean="0"/>
              <a:t>Or</a:t>
            </a:r>
            <a:r>
              <a:rPr lang="de-DE"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de-DE" i="1" dirty="0"/>
          </a:p>
          <a:p>
            <a:pPr marL="0" marR="0" lvl="0" indent="0" defTabSz="914400" eaLnBrk="1" fontAlgn="auto" latinLnBrk="0" hangingPunct="1">
              <a:lnSpc>
                <a:spcPct val="100000"/>
              </a:lnSpc>
              <a:spcBef>
                <a:spcPts val="0"/>
              </a:spcBef>
              <a:spcAft>
                <a:spcPts val="0"/>
              </a:spcAft>
              <a:buClrTx/>
              <a:buSzTx/>
              <a:buFontTx/>
              <a:buNone/>
              <a:tabLst/>
              <a:defRPr/>
            </a:pPr>
            <a:r>
              <a:rPr lang="de-DE" i="1" dirty="0" err="1" smtClean="0"/>
              <a:t>Is</a:t>
            </a:r>
            <a:r>
              <a:rPr lang="de-DE" i="1" dirty="0" smtClean="0"/>
              <a:t> ‚</a:t>
            </a:r>
            <a:r>
              <a:rPr lang="de-DE" dirty="0" err="1" smtClean="0"/>
              <a:t>language</a:t>
            </a:r>
            <a:r>
              <a:rPr lang="de-DE" dirty="0" smtClean="0"/>
              <a:t>‘ </a:t>
            </a:r>
            <a:r>
              <a:rPr lang="de-DE" dirty="0" err="1" smtClean="0"/>
              <a:t>the</a:t>
            </a:r>
            <a:r>
              <a:rPr lang="de-DE" dirty="0" smtClean="0"/>
              <a:t> total </a:t>
            </a:r>
            <a:r>
              <a:rPr lang="de-DE" dirty="0" err="1" smtClean="0"/>
              <a:t>of</a:t>
            </a:r>
            <a:r>
              <a:rPr lang="de-DE" dirty="0" smtClean="0"/>
              <a:t> </a:t>
            </a:r>
            <a:r>
              <a:rPr lang="de-DE" dirty="0" err="1" smtClean="0"/>
              <a:t>the</a:t>
            </a:r>
            <a:r>
              <a:rPr lang="de-DE" dirty="0" smtClean="0"/>
              <a:t> </a:t>
            </a:r>
            <a:r>
              <a:rPr lang="de-DE" dirty="0" err="1" smtClean="0"/>
              <a:t>linguistic</a:t>
            </a:r>
            <a:r>
              <a:rPr lang="de-DE" dirty="0" smtClean="0"/>
              <a:t> </a:t>
            </a:r>
            <a:r>
              <a:rPr lang="de-DE" dirty="0" err="1" smtClean="0"/>
              <a:t>practices</a:t>
            </a:r>
            <a:r>
              <a:rPr lang="de-DE" dirty="0" smtClean="0"/>
              <a:t> </a:t>
            </a:r>
            <a:r>
              <a:rPr lang="de-DE" dirty="0" err="1" smtClean="0"/>
              <a:t>of</a:t>
            </a:r>
            <a:r>
              <a:rPr lang="de-DE" dirty="0" smtClean="0"/>
              <a:t> a </a:t>
            </a:r>
            <a:r>
              <a:rPr lang="de-DE" dirty="0" err="1" smtClean="0"/>
              <a:t>social</a:t>
            </a:r>
            <a:r>
              <a:rPr lang="de-DE" dirty="0" smtClean="0"/>
              <a:t> </a:t>
            </a:r>
            <a:r>
              <a:rPr lang="de-DE" dirty="0" err="1" smtClean="0"/>
              <a:t>group</a:t>
            </a:r>
            <a:r>
              <a:rPr lang="de-DE" smtClean="0"/>
              <a:t>?</a:t>
            </a:r>
            <a:endParaRPr lang="de-DE"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dirty="0"/>
          </a:p>
          <a:p>
            <a:pPr marL="0" marR="0" lvl="0" indent="0" defTabSz="914400" eaLnBrk="1" fontAlgn="auto" latinLnBrk="0" hangingPunct="1">
              <a:lnSpc>
                <a:spcPct val="100000"/>
              </a:lnSpc>
              <a:spcBef>
                <a:spcPts val="0"/>
              </a:spcBef>
              <a:spcAft>
                <a:spcPts val="0"/>
              </a:spcAft>
              <a:buClrTx/>
              <a:buSzTx/>
              <a:buFontTx/>
              <a:buNone/>
              <a:tabLst/>
              <a:defRPr/>
            </a:pPr>
            <a:endParaRPr lang="de-DE" dirty="0" smtClean="0"/>
          </a:p>
          <a:p>
            <a:pPr marL="0" marR="0" lvl="0" indent="0" defTabSz="914400" eaLnBrk="1" fontAlgn="auto" latinLnBrk="0" hangingPunct="1">
              <a:lnSpc>
                <a:spcPct val="100000"/>
              </a:lnSpc>
              <a:spcBef>
                <a:spcPts val="0"/>
              </a:spcBef>
              <a:spcAft>
                <a:spcPts val="0"/>
              </a:spcAft>
              <a:buClrTx/>
              <a:buSzTx/>
              <a:buFontTx/>
              <a:buNone/>
              <a:tabLst/>
              <a:defRPr/>
            </a:pPr>
            <a:r>
              <a:rPr lang="de-DE" dirty="0" smtClean="0"/>
              <a:t>=&gt; ‚System </a:t>
            </a:r>
            <a:r>
              <a:rPr lang="de-DE" dirty="0" err="1" smtClean="0"/>
              <a:t>Linguistics</a:t>
            </a:r>
            <a:r>
              <a:rPr lang="de-DE" dirty="0" smtClean="0"/>
              <a:t>‘ vs. ‚</a:t>
            </a:r>
            <a:r>
              <a:rPr lang="de-DE" dirty="0" err="1" smtClean="0"/>
              <a:t>Sociolinguistics</a:t>
            </a:r>
            <a:r>
              <a:rPr lang="de-DE" dirty="0" smtClean="0"/>
              <a:t>‘</a:t>
            </a:r>
            <a:endParaRPr lang="de-DE" dirty="0"/>
          </a:p>
        </p:txBody>
      </p:sp>
    </p:spTree>
    <p:extLst>
      <p:ext uri="{BB962C8B-B14F-4D97-AF65-F5344CB8AC3E}">
        <p14:creationId xmlns:p14="http://schemas.microsoft.com/office/powerpoint/2010/main" val="44004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70000" lnSpcReduction="20000"/>
          </a:bodyPr>
          <a:lstStyle/>
          <a:p>
            <a:pPr marL="0" indent="0">
              <a:buNone/>
            </a:pPr>
            <a:r>
              <a:rPr lang="de-DE" b="1" dirty="0" err="1" smtClean="0"/>
              <a:t>Hence</a:t>
            </a:r>
            <a:r>
              <a:rPr lang="de-DE" b="1" dirty="0" smtClean="0"/>
              <a:t>:</a:t>
            </a:r>
          </a:p>
          <a:p>
            <a:pPr marL="0" indent="0">
              <a:buNone/>
            </a:pPr>
            <a:endParaRPr lang="de-DE" dirty="0"/>
          </a:p>
          <a:p>
            <a:pPr marL="0" indent="0">
              <a:buNone/>
            </a:pPr>
            <a:endParaRPr lang="de-DE" dirty="0"/>
          </a:p>
          <a:p>
            <a:pPr marL="0" indent="0">
              <a:buNone/>
            </a:pPr>
            <a:r>
              <a:rPr lang="de-DE" dirty="0" err="1" smtClean="0"/>
              <a:t>How</a:t>
            </a:r>
            <a:r>
              <a:rPr lang="de-DE" dirty="0" smtClean="0"/>
              <a:t> do naive </a:t>
            </a:r>
            <a:r>
              <a:rPr lang="de-DE" dirty="0" err="1" smtClean="0"/>
              <a:t>speakers</a:t>
            </a:r>
            <a:r>
              <a:rPr lang="de-DE" dirty="0" smtClean="0"/>
              <a:t> </a:t>
            </a:r>
            <a:r>
              <a:rPr lang="de-DE" dirty="0" err="1" smtClean="0"/>
              <a:t>define</a:t>
            </a:r>
            <a:r>
              <a:rPr lang="de-DE" dirty="0" smtClean="0"/>
              <a:t> </a:t>
            </a:r>
            <a:r>
              <a:rPr lang="de-DE" dirty="0" err="1" smtClean="0"/>
              <a:t>their</a:t>
            </a:r>
            <a:r>
              <a:rPr lang="de-DE" dirty="0" smtClean="0"/>
              <a:t> </a:t>
            </a:r>
            <a:r>
              <a:rPr lang="de-DE" dirty="0" err="1"/>
              <a:t>language</a:t>
            </a:r>
            <a:r>
              <a:rPr lang="de-DE" dirty="0"/>
              <a:t>: </a:t>
            </a:r>
            <a:r>
              <a:rPr lang="de-DE" dirty="0" err="1"/>
              <a:t>Grammar</a:t>
            </a:r>
            <a:r>
              <a:rPr lang="de-DE" dirty="0"/>
              <a:t> </a:t>
            </a:r>
            <a:r>
              <a:rPr lang="de-DE" dirty="0" err="1"/>
              <a:t>or</a:t>
            </a:r>
            <a:r>
              <a:rPr lang="de-DE" dirty="0"/>
              <a:t> </a:t>
            </a:r>
            <a:r>
              <a:rPr lang="de-DE" dirty="0" err="1"/>
              <a:t>Lexicon</a:t>
            </a:r>
            <a:r>
              <a:rPr lang="de-DE" dirty="0"/>
              <a:t> </a:t>
            </a:r>
            <a:r>
              <a:rPr lang="de-DE" dirty="0" err="1"/>
              <a:t>or</a:t>
            </a:r>
            <a:r>
              <a:rPr lang="de-DE" dirty="0"/>
              <a:t> </a:t>
            </a:r>
            <a:r>
              <a:rPr lang="de-DE" dirty="0" err="1" smtClean="0"/>
              <a:t>Phonetics</a:t>
            </a:r>
            <a:r>
              <a:rPr lang="de-DE" dirty="0" smtClean="0"/>
              <a:t>/</a:t>
            </a:r>
            <a:r>
              <a:rPr lang="de-DE" dirty="0" err="1" smtClean="0"/>
              <a:t>Phonology</a:t>
            </a:r>
            <a:r>
              <a:rPr lang="de-DE" dirty="0" smtClean="0"/>
              <a:t>?</a:t>
            </a:r>
          </a:p>
          <a:p>
            <a:pPr marL="0" indent="0">
              <a:buNone/>
            </a:pPr>
            <a:endParaRPr lang="de-DE" dirty="0"/>
          </a:p>
          <a:p>
            <a:pPr marL="0" indent="0">
              <a:buNone/>
            </a:pPr>
            <a:r>
              <a:rPr lang="de-DE" dirty="0" smtClean="0"/>
              <a:t>Udi: 		</a:t>
            </a:r>
            <a:r>
              <a:rPr lang="de-DE" i="1" dirty="0" err="1" smtClean="0"/>
              <a:t>bütün</a:t>
            </a:r>
            <a:r>
              <a:rPr lang="de-DE" i="1" dirty="0" smtClean="0"/>
              <a:t> </a:t>
            </a:r>
            <a:r>
              <a:rPr lang="de-DE" i="1" dirty="0" err="1" smtClean="0"/>
              <a:t>ğarmuğo</a:t>
            </a:r>
            <a:r>
              <a:rPr lang="de-DE" i="1" dirty="0" smtClean="0"/>
              <a:t> </a:t>
            </a:r>
            <a:r>
              <a:rPr lang="de-DE" i="1" dirty="0" err="1" smtClean="0"/>
              <a:t>kağizzu</a:t>
            </a:r>
            <a:r>
              <a:rPr lang="de-DE" i="1" dirty="0" smtClean="0"/>
              <a:t> </a:t>
            </a:r>
            <a:r>
              <a:rPr lang="de-DE" i="1" dirty="0" err="1" smtClean="0"/>
              <a:t>campsa</a:t>
            </a:r>
            <a:r>
              <a:rPr lang="de-DE" i="1" dirty="0" smtClean="0"/>
              <a:t>	</a:t>
            </a:r>
            <a:endParaRPr lang="de-DE" i="1" dirty="0"/>
          </a:p>
          <a:p>
            <a:pPr marL="0" indent="0">
              <a:buNone/>
            </a:pPr>
            <a:r>
              <a:rPr lang="de-DE" dirty="0" smtClean="0"/>
              <a:t>Azeri:</a:t>
            </a:r>
            <a:r>
              <a:rPr lang="de-DE" i="1" dirty="0" smtClean="0"/>
              <a:t>		</a:t>
            </a:r>
            <a:r>
              <a:rPr lang="de-DE" i="1" dirty="0" err="1" smtClean="0"/>
              <a:t>bütün</a:t>
            </a:r>
            <a:r>
              <a:rPr lang="de-DE" i="1" dirty="0" smtClean="0"/>
              <a:t> </a:t>
            </a:r>
            <a:r>
              <a:rPr lang="de-DE" i="1" dirty="0" err="1"/>
              <a:t>oğlanlara</a:t>
            </a:r>
            <a:r>
              <a:rPr lang="de-DE" i="1" dirty="0"/>
              <a:t> </a:t>
            </a:r>
            <a:r>
              <a:rPr lang="de-DE" i="1" dirty="0" err="1"/>
              <a:t>məktub</a:t>
            </a:r>
            <a:r>
              <a:rPr lang="de-DE" i="1" dirty="0"/>
              <a:t> </a:t>
            </a:r>
            <a:r>
              <a:rPr lang="de-DE" i="1" dirty="0" err="1"/>
              <a:t>yazıram</a:t>
            </a:r>
            <a:r>
              <a:rPr lang="de-DE" i="1" dirty="0" smtClean="0"/>
              <a:t>.</a:t>
            </a:r>
          </a:p>
          <a:p>
            <a:pPr marL="0" indent="0">
              <a:buNone/>
            </a:pPr>
            <a:r>
              <a:rPr lang="de-DE" i="1" dirty="0" smtClean="0"/>
              <a:t>	</a:t>
            </a:r>
            <a:r>
              <a:rPr lang="de-DE" dirty="0" smtClean="0"/>
              <a:t>	‚I </a:t>
            </a:r>
            <a:r>
              <a:rPr lang="de-DE" dirty="0" err="1" smtClean="0"/>
              <a:t>write</a:t>
            </a:r>
            <a:r>
              <a:rPr lang="de-DE" dirty="0" smtClean="0"/>
              <a:t> a </a:t>
            </a:r>
            <a:r>
              <a:rPr lang="de-DE" dirty="0" err="1" smtClean="0"/>
              <a:t>letter</a:t>
            </a:r>
            <a:r>
              <a:rPr lang="de-DE" dirty="0" smtClean="0"/>
              <a:t> </a:t>
            </a:r>
            <a:r>
              <a:rPr lang="de-DE" dirty="0" err="1" smtClean="0"/>
              <a:t>to</a:t>
            </a:r>
            <a:r>
              <a:rPr lang="de-DE" dirty="0" smtClean="0"/>
              <a:t> all </a:t>
            </a:r>
            <a:r>
              <a:rPr lang="de-DE" dirty="0" err="1" smtClean="0"/>
              <a:t>the</a:t>
            </a:r>
            <a:r>
              <a:rPr lang="de-DE" dirty="0" smtClean="0"/>
              <a:t> </a:t>
            </a:r>
            <a:r>
              <a:rPr lang="de-DE" dirty="0" err="1" smtClean="0"/>
              <a:t>boys</a:t>
            </a:r>
            <a:r>
              <a:rPr lang="de-DE" dirty="0" smtClean="0"/>
              <a:t>.‘</a:t>
            </a:r>
          </a:p>
          <a:p>
            <a:pPr marL="0" indent="0">
              <a:buNone/>
            </a:pPr>
            <a:endParaRPr lang="de-DE" dirty="0" smtClean="0"/>
          </a:p>
          <a:p>
            <a:pPr marL="0" indent="0">
              <a:buNone/>
            </a:pPr>
            <a:r>
              <a:rPr lang="de-DE" dirty="0" smtClean="0"/>
              <a:t>OK: 		</a:t>
            </a:r>
            <a:r>
              <a:rPr lang="de-DE" i="1" dirty="0" err="1" smtClean="0">
                <a:solidFill>
                  <a:srgbClr val="FF0000"/>
                </a:solidFill>
              </a:rPr>
              <a:t>bütun</a:t>
            </a:r>
            <a:r>
              <a:rPr lang="de-DE" i="1" dirty="0" smtClean="0">
                <a:solidFill>
                  <a:srgbClr val="FF0000"/>
                </a:solidFill>
              </a:rPr>
              <a:t> </a:t>
            </a:r>
            <a:r>
              <a:rPr lang="de-DE" i="1" dirty="0" err="1" smtClean="0">
                <a:solidFill>
                  <a:srgbClr val="FF0000"/>
                </a:solidFill>
              </a:rPr>
              <a:t>oğlan</a:t>
            </a:r>
            <a:r>
              <a:rPr lang="de-DE" i="1" dirty="0" smtClean="0"/>
              <a:t>-</a:t>
            </a:r>
            <a:r>
              <a:rPr lang="de-DE" i="1" dirty="0" err="1" smtClean="0"/>
              <a:t>ğ</a:t>
            </a:r>
            <a:r>
              <a:rPr lang="de-DE" i="1" dirty="0" smtClean="0"/>
              <a:t>-o </a:t>
            </a:r>
            <a:r>
              <a:rPr lang="de-DE" i="1" dirty="0" err="1" smtClean="0">
                <a:solidFill>
                  <a:srgbClr val="FF0000"/>
                </a:solidFill>
              </a:rPr>
              <a:t>mäktub</a:t>
            </a:r>
            <a:r>
              <a:rPr lang="de-DE" i="1" dirty="0" smtClean="0">
                <a:solidFill>
                  <a:srgbClr val="FF0000"/>
                </a:solidFill>
              </a:rPr>
              <a:t> </a:t>
            </a:r>
            <a:r>
              <a:rPr lang="de-DE" i="1" dirty="0" err="1" smtClean="0">
                <a:solidFill>
                  <a:srgbClr val="FF0000"/>
                </a:solidFill>
              </a:rPr>
              <a:t>yazmiš</a:t>
            </a:r>
            <a:r>
              <a:rPr lang="de-DE" i="1" dirty="0" smtClean="0"/>
              <a:t>-zu-b-</a:t>
            </a:r>
            <a:r>
              <a:rPr lang="de-DE" i="1" dirty="0" err="1" smtClean="0"/>
              <a:t>sa</a:t>
            </a:r>
            <a:endParaRPr lang="de-DE" i="1" dirty="0" smtClean="0"/>
          </a:p>
          <a:p>
            <a:pPr marL="0" indent="0">
              <a:buNone/>
            </a:pPr>
            <a:r>
              <a:rPr lang="de-DE" i="1" dirty="0"/>
              <a:t>	</a:t>
            </a:r>
            <a:r>
              <a:rPr lang="de-DE" dirty="0" smtClean="0"/>
              <a:t>	(</a:t>
            </a:r>
            <a:r>
              <a:rPr lang="de-DE" dirty="0" smtClean="0">
                <a:solidFill>
                  <a:srgbClr val="FF0000"/>
                </a:solidFill>
              </a:rPr>
              <a:t>Azeri </a:t>
            </a:r>
            <a:r>
              <a:rPr lang="de-DE" dirty="0" err="1" smtClean="0">
                <a:solidFill>
                  <a:srgbClr val="FF0000"/>
                </a:solidFill>
              </a:rPr>
              <a:t>lexicon</a:t>
            </a:r>
            <a:r>
              <a:rPr lang="de-DE" dirty="0" smtClean="0"/>
              <a:t>, Udi </a:t>
            </a:r>
            <a:r>
              <a:rPr lang="de-DE" dirty="0" err="1" smtClean="0"/>
              <a:t>grammar</a:t>
            </a:r>
            <a:r>
              <a:rPr lang="de-DE" dirty="0" smtClean="0"/>
              <a:t>)</a:t>
            </a:r>
          </a:p>
          <a:p>
            <a:pPr marL="0" indent="0">
              <a:buNone/>
            </a:pPr>
            <a:endParaRPr lang="de-DE" dirty="0" smtClean="0"/>
          </a:p>
          <a:p>
            <a:pPr marL="0" indent="0">
              <a:buNone/>
            </a:pPr>
            <a:r>
              <a:rPr lang="de-DE" b="1" dirty="0" smtClean="0"/>
              <a:t>Not</a:t>
            </a:r>
            <a:r>
              <a:rPr lang="de-DE" dirty="0" smtClean="0"/>
              <a:t> </a:t>
            </a:r>
            <a:r>
              <a:rPr lang="de-DE" dirty="0"/>
              <a:t>OK</a:t>
            </a:r>
            <a:r>
              <a:rPr lang="de-DE" dirty="0" smtClean="0"/>
              <a:t>:	*</a:t>
            </a:r>
            <a:r>
              <a:rPr lang="de-DE" i="1" dirty="0" err="1" smtClean="0"/>
              <a:t>bitum</a:t>
            </a:r>
            <a:r>
              <a:rPr lang="de-DE" i="1" dirty="0" smtClean="0"/>
              <a:t> </a:t>
            </a:r>
            <a:r>
              <a:rPr lang="de-DE" i="1" dirty="0" err="1"/>
              <a:t>ğar</a:t>
            </a:r>
            <a:r>
              <a:rPr lang="de-DE" i="1" dirty="0"/>
              <a:t>-</a:t>
            </a:r>
            <a:r>
              <a:rPr lang="de-DE" i="1" dirty="0" err="1">
                <a:solidFill>
                  <a:srgbClr val="FF0000"/>
                </a:solidFill>
              </a:rPr>
              <a:t>lar</a:t>
            </a:r>
            <a:r>
              <a:rPr lang="de-DE" i="1" dirty="0">
                <a:solidFill>
                  <a:srgbClr val="FF0000"/>
                </a:solidFill>
              </a:rPr>
              <a:t>-a</a:t>
            </a:r>
            <a:r>
              <a:rPr lang="de-DE" i="1" dirty="0"/>
              <a:t> </a:t>
            </a:r>
            <a:r>
              <a:rPr lang="de-DE" i="1" dirty="0" err="1" smtClean="0"/>
              <a:t>kağiz</a:t>
            </a:r>
            <a:r>
              <a:rPr lang="de-DE" i="1" dirty="0" smtClean="0"/>
              <a:t> </a:t>
            </a:r>
            <a:r>
              <a:rPr lang="de-DE" i="1" dirty="0" err="1"/>
              <a:t>cam</a:t>
            </a:r>
            <a:r>
              <a:rPr lang="de-DE" i="1" dirty="0" smtClean="0"/>
              <a:t>-p</a:t>
            </a:r>
            <a:r>
              <a:rPr lang="de-DE" i="1" dirty="0" smtClean="0">
                <a:solidFill>
                  <a:srgbClr val="FF0000"/>
                </a:solidFill>
              </a:rPr>
              <a:t>-</a:t>
            </a:r>
            <a:r>
              <a:rPr lang="de-DE" i="1" dirty="0" err="1" smtClean="0">
                <a:solidFill>
                  <a:srgbClr val="FF0000"/>
                </a:solidFill>
              </a:rPr>
              <a:t>ir</a:t>
            </a:r>
            <a:r>
              <a:rPr lang="de-DE" i="1" dirty="0" smtClean="0">
                <a:solidFill>
                  <a:srgbClr val="FF0000"/>
                </a:solidFill>
              </a:rPr>
              <a:t>-am </a:t>
            </a:r>
            <a:r>
              <a:rPr lang="de-DE" i="1" dirty="0" smtClean="0"/>
              <a:t> </a:t>
            </a:r>
            <a:endParaRPr lang="de-DE" i="1" dirty="0"/>
          </a:p>
          <a:p>
            <a:pPr marL="0" indent="0">
              <a:buNone/>
            </a:pPr>
            <a:r>
              <a:rPr lang="de-DE" i="1" dirty="0" smtClean="0"/>
              <a:t>		</a:t>
            </a:r>
            <a:r>
              <a:rPr lang="de-DE" dirty="0" smtClean="0"/>
              <a:t>(‚Udi‘ </a:t>
            </a:r>
            <a:r>
              <a:rPr lang="de-DE" dirty="0" err="1" smtClean="0"/>
              <a:t>lexicon</a:t>
            </a:r>
            <a:r>
              <a:rPr lang="de-DE" dirty="0" smtClean="0"/>
              <a:t>, </a:t>
            </a:r>
            <a:r>
              <a:rPr lang="de-DE" dirty="0" smtClean="0">
                <a:solidFill>
                  <a:srgbClr val="FF0000"/>
                </a:solidFill>
              </a:rPr>
              <a:t>Azeri </a:t>
            </a:r>
            <a:r>
              <a:rPr lang="de-DE" dirty="0" err="1" smtClean="0">
                <a:solidFill>
                  <a:srgbClr val="FF0000"/>
                </a:solidFill>
              </a:rPr>
              <a:t>grammar</a:t>
            </a:r>
            <a:r>
              <a:rPr lang="de-DE" dirty="0" smtClean="0"/>
              <a:t>)</a:t>
            </a:r>
            <a:endParaRPr lang="de-DE" dirty="0"/>
          </a:p>
        </p:txBody>
      </p:sp>
      <p:sp>
        <p:nvSpPr>
          <p:cNvPr id="4" name="Datumsplatzhalter 3"/>
          <p:cNvSpPr>
            <a:spLocks noGrp="1"/>
          </p:cNvSpPr>
          <p:nvPr>
            <p:ph type="dt" sz="half" idx="10"/>
          </p:nvPr>
        </p:nvSpPr>
        <p:spPr/>
        <p:txBody>
          <a:bodyPr/>
          <a:lstStyle/>
          <a:p>
            <a:fld id="{86C4C3C7-5CAC-274B-A41B-104C381C7FFC}"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30</a:t>
            </a:fld>
            <a:endParaRPr lang="en-US"/>
          </a:p>
        </p:txBody>
      </p:sp>
    </p:spTree>
    <p:extLst>
      <p:ext uri="{BB962C8B-B14F-4D97-AF65-F5344CB8AC3E}">
        <p14:creationId xmlns:p14="http://schemas.microsoft.com/office/powerpoint/2010/main" val="3692699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92500" lnSpcReduction="20000"/>
          </a:bodyPr>
          <a:lstStyle/>
          <a:p>
            <a:pPr marL="0" indent="0">
              <a:buNone/>
            </a:pPr>
            <a:r>
              <a:rPr lang="de-DE" sz="2800" b="1" dirty="0" err="1" smtClean="0"/>
              <a:t>Sociology</a:t>
            </a:r>
            <a:r>
              <a:rPr lang="de-DE" sz="2800" b="1" dirty="0" smtClean="0"/>
              <a:t> </a:t>
            </a:r>
            <a:r>
              <a:rPr lang="de-DE" sz="2800" b="1" dirty="0" err="1" smtClean="0"/>
              <a:t>of</a:t>
            </a:r>
            <a:r>
              <a:rPr lang="de-DE" sz="2800" b="1" dirty="0" smtClean="0"/>
              <a:t> </a:t>
            </a:r>
            <a:r>
              <a:rPr lang="de-DE" sz="2800" b="1" dirty="0" err="1" smtClean="0"/>
              <a:t>knowledge</a:t>
            </a:r>
            <a:r>
              <a:rPr lang="de-DE" sz="2800" b="1" dirty="0" smtClean="0"/>
              <a:t>:</a:t>
            </a:r>
            <a:endParaRPr lang="de-DE" sz="2800" dirty="0" smtClean="0"/>
          </a:p>
          <a:p>
            <a:pPr marL="0" indent="0">
              <a:buNone/>
            </a:pPr>
            <a:r>
              <a:rPr lang="de-DE" sz="2800" dirty="0" smtClean="0"/>
              <a:t>Karl </a:t>
            </a:r>
            <a:r>
              <a:rPr lang="de-DE" sz="2800" dirty="0"/>
              <a:t>Mannheim (1893-1947</a:t>
            </a:r>
            <a:r>
              <a:rPr lang="de-DE" sz="2800" dirty="0" smtClean="0"/>
              <a:t>)</a:t>
            </a:r>
          </a:p>
          <a:p>
            <a:pPr marL="0" indent="0">
              <a:buNone/>
            </a:pPr>
            <a:endParaRPr lang="de-DE" sz="2800" dirty="0"/>
          </a:p>
          <a:p>
            <a:pPr marL="0" indent="0">
              <a:buNone/>
            </a:pPr>
            <a:r>
              <a:rPr lang="de-DE" sz="2800" b="1" dirty="0" err="1" smtClean="0"/>
              <a:t>Communicative</a:t>
            </a:r>
            <a:r>
              <a:rPr lang="de-DE" sz="2800" b="1" dirty="0" smtClean="0"/>
              <a:t> </a:t>
            </a:r>
            <a:r>
              <a:rPr lang="de-DE" sz="2800" b="1" dirty="0" err="1" smtClean="0"/>
              <a:t>knowledge</a:t>
            </a:r>
            <a:r>
              <a:rPr lang="de-DE" sz="2800" dirty="0" smtClean="0"/>
              <a:t>: explicit </a:t>
            </a:r>
            <a:r>
              <a:rPr lang="de-DE" sz="2800" dirty="0" err="1" smtClean="0"/>
              <a:t>and</a:t>
            </a:r>
            <a:r>
              <a:rPr lang="de-DE" sz="2800" dirty="0" smtClean="0"/>
              <a:t> </a:t>
            </a:r>
            <a:r>
              <a:rPr lang="de-DE" sz="2800" dirty="0" err="1" smtClean="0"/>
              <a:t>reflective</a:t>
            </a:r>
            <a:r>
              <a:rPr lang="de-DE" sz="2800" dirty="0" smtClean="0"/>
              <a:t> </a:t>
            </a:r>
            <a:r>
              <a:rPr lang="de-DE" sz="2800" dirty="0" err="1" smtClean="0"/>
              <a:t>knowledge</a:t>
            </a:r>
            <a:r>
              <a:rPr lang="de-DE" sz="2800" dirty="0" smtClean="0"/>
              <a:t> (‚</a:t>
            </a:r>
            <a:r>
              <a:rPr lang="de-DE" sz="2800" dirty="0" err="1" smtClean="0"/>
              <a:t>knowing</a:t>
            </a:r>
            <a:r>
              <a:rPr lang="de-DE" sz="2800" dirty="0" smtClean="0"/>
              <a:t>/</a:t>
            </a:r>
            <a:r>
              <a:rPr lang="de-DE" sz="2800" dirty="0" err="1" smtClean="0"/>
              <a:t>talking</a:t>
            </a:r>
            <a:r>
              <a:rPr lang="de-DE" sz="2800" dirty="0" smtClean="0"/>
              <a:t> ‚</a:t>
            </a:r>
            <a:r>
              <a:rPr lang="de-DE" sz="2800" dirty="0" err="1" smtClean="0"/>
              <a:t>about</a:t>
            </a:r>
            <a:r>
              <a:rPr lang="de-DE" sz="2800" dirty="0" smtClean="0"/>
              <a:t>‘, cf. Roland Barthes)</a:t>
            </a:r>
          </a:p>
          <a:p>
            <a:pPr marL="0" indent="0">
              <a:buNone/>
            </a:pPr>
            <a:r>
              <a:rPr lang="de-DE" sz="2800" dirty="0"/>
              <a:t>	</a:t>
            </a:r>
            <a:r>
              <a:rPr lang="de-DE" sz="2800" dirty="0" smtClean="0"/>
              <a:t>=&gt; </a:t>
            </a:r>
            <a:r>
              <a:rPr lang="de-DE" sz="2800" i="1" dirty="0" smtClean="0"/>
              <a:t>Most </a:t>
            </a:r>
            <a:r>
              <a:rPr lang="de-DE" sz="2800" i="1" dirty="0" err="1"/>
              <a:t>o</a:t>
            </a:r>
            <a:r>
              <a:rPr lang="de-DE" sz="2800" i="1" dirty="0" err="1" smtClean="0"/>
              <a:t>f</a:t>
            </a:r>
            <a:r>
              <a:rPr lang="de-DE" sz="2800" i="1" dirty="0" smtClean="0"/>
              <a:t> </a:t>
            </a:r>
            <a:r>
              <a:rPr lang="de-DE" sz="2800" i="1" dirty="0" err="1" smtClean="0"/>
              <a:t>lexicon</a:t>
            </a:r>
            <a:r>
              <a:rPr lang="de-DE" sz="2800" i="1" dirty="0" smtClean="0"/>
              <a:t>/</a:t>
            </a:r>
            <a:r>
              <a:rPr lang="de-DE" sz="2800" i="1" dirty="0" err="1" smtClean="0"/>
              <a:t>idioms</a:t>
            </a:r>
            <a:r>
              <a:rPr lang="de-DE" sz="2800" i="1" dirty="0" smtClean="0"/>
              <a:t> etc., in </a:t>
            </a:r>
            <a:r>
              <a:rPr lang="de-DE" sz="2800" i="1" dirty="0" err="1" smtClean="0"/>
              <a:t>parts</a:t>
            </a:r>
            <a:r>
              <a:rPr lang="de-DE" sz="2800" i="1" dirty="0" smtClean="0"/>
              <a:t> </a:t>
            </a:r>
            <a:r>
              <a:rPr lang="de-DE" sz="2800" i="1" dirty="0" err="1" smtClean="0"/>
              <a:t>phonetics</a:t>
            </a:r>
            <a:r>
              <a:rPr lang="de-DE" sz="2800" i="1" dirty="0" smtClean="0"/>
              <a:t>.</a:t>
            </a:r>
          </a:p>
          <a:p>
            <a:pPr marL="0" indent="0">
              <a:buNone/>
            </a:pPr>
            <a:endParaRPr lang="de-DE" sz="2800" dirty="0" smtClean="0"/>
          </a:p>
          <a:p>
            <a:pPr marL="0" indent="0">
              <a:buNone/>
            </a:pPr>
            <a:r>
              <a:rPr lang="de-DE" sz="2800" b="1" dirty="0" err="1" smtClean="0"/>
              <a:t>Conjunctive</a:t>
            </a:r>
            <a:r>
              <a:rPr lang="de-DE" sz="2800" b="1" dirty="0" smtClean="0"/>
              <a:t> </a:t>
            </a:r>
            <a:r>
              <a:rPr lang="de-DE" sz="2800" b="1" dirty="0" err="1" smtClean="0"/>
              <a:t>knowledge</a:t>
            </a:r>
            <a:r>
              <a:rPr lang="de-DE" sz="2800" dirty="0" smtClean="0"/>
              <a:t>: </a:t>
            </a:r>
            <a:r>
              <a:rPr lang="de-DE" sz="2800" dirty="0" err="1" smtClean="0"/>
              <a:t>implicit</a:t>
            </a:r>
            <a:r>
              <a:rPr lang="de-DE" sz="2800" dirty="0" smtClean="0"/>
              <a:t>, </a:t>
            </a:r>
            <a:r>
              <a:rPr lang="de-DE" sz="2800" dirty="0" err="1" smtClean="0"/>
              <a:t>experiential</a:t>
            </a:r>
            <a:r>
              <a:rPr lang="de-DE" sz="2800" dirty="0" smtClean="0"/>
              <a:t> </a:t>
            </a:r>
            <a:r>
              <a:rPr lang="de-DE" sz="2800" dirty="0" err="1" smtClean="0"/>
              <a:t>knowledge</a:t>
            </a:r>
            <a:r>
              <a:rPr lang="de-DE" sz="2800" dirty="0" smtClean="0"/>
              <a:t> </a:t>
            </a:r>
            <a:r>
              <a:rPr lang="de-DE" sz="2800" dirty="0" err="1" smtClean="0"/>
              <a:t>grounded</a:t>
            </a:r>
            <a:r>
              <a:rPr lang="de-DE" sz="2800" dirty="0" smtClean="0"/>
              <a:t> in </a:t>
            </a:r>
            <a:r>
              <a:rPr lang="de-DE" sz="2800" dirty="0" err="1" smtClean="0"/>
              <a:t>everyday</a:t>
            </a:r>
            <a:r>
              <a:rPr lang="de-DE" sz="2800" dirty="0" smtClean="0"/>
              <a:t> </a:t>
            </a:r>
            <a:r>
              <a:rPr lang="de-DE" sz="2800" dirty="0" err="1" smtClean="0"/>
              <a:t>practices</a:t>
            </a:r>
            <a:r>
              <a:rPr lang="de-DE" sz="2800" dirty="0" smtClean="0"/>
              <a:t> , non-</a:t>
            </a:r>
            <a:r>
              <a:rPr lang="de-DE" sz="2800" dirty="0" err="1" smtClean="0"/>
              <a:t>reflective</a:t>
            </a:r>
            <a:r>
              <a:rPr lang="de-DE" sz="2800" dirty="0" smtClean="0"/>
              <a:t>, </a:t>
            </a:r>
            <a:r>
              <a:rPr lang="de-DE" sz="2800" dirty="0" err="1" smtClean="0"/>
              <a:t>praxeological</a:t>
            </a:r>
            <a:r>
              <a:rPr lang="de-DE" sz="2800" dirty="0" smtClean="0"/>
              <a:t> (Barthes) (‚</a:t>
            </a:r>
            <a:r>
              <a:rPr lang="de-DE" sz="2800" dirty="0" err="1"/>
              <a:t>common</a:t>
            </a:r>
            <a:r>
              <a:rPr lang="de-DE" sz="2800" dirty="0"/>
              <a:t> sense</a:t>
            </a:r>
            <a:r>
              <a:rPr lang="de-DE" sz="2800" dirty="0" smtClean="0"/>
              <a:t>’ </a:t>
            </a:r>
            <a:r>
              <a:rPr lang="de-DE" sz="2800" dirty="0"/>
              <a:t>&gt; Habitus (Pierre Bourdieu</a:t>
            </a:r>
            <a:r>
              <a:rPr lang="de-DE" sz="2800" dirty="0" smtClean="0"/>
              <a:t>))</a:t>
            </a:r>
          </a:p>
          <a:p>
            <a:pPr marL="0" indent="0">
              <a:buNone/>
            </a:pPr>
            <a:r>
              <a:rPr lang="de-DE" sz="2800" dirty="0"/>
              <a:t>	</a:t>
            </a:r>
            <a:r>
              <a:rPr lang="de-DE" sz="2800" dirty="0" smtClean="0"/>
              <a:t>=&gt; </a:t>
            </a:r>
            <a:r>
              <a:rPr lang="de-DE" sz="2800" i="1" dirty="0" smtClean="0"/>
              <a:t>Most </a:t>
            </a:r>
            <a:r>
              <a:rPr lang="de-DE" sz="2800" i="1" dirty="0" err="1" smtClean="0"/>
              <a:t>of</a:t>
            </a:r>
            <a:r>
              <a:rPr lang="de-DE" sz="2800" i="1" dirty="0" smtClean="0"/>
              <a:t> </a:t>
            </a:r>
            <a:r>
              <a:rPr lang="de-DE" sz="2800" i="1" dirty="0" err="1" smtClean="0"/>
              <a:t>grammar</a:t>
            </a:r>
            <a:r>
              <a:rPr lang="de-DE" sz="2800" i="1" dirty="0" smtClean="0"/>
              <a:t> (but not </a:t>
            </a:r>
            <a:r>
              <a:rPr lang="de-DE" sz="2800" i="1" dirty="0" err="1" smtClean="0"/>
              <a:t>derivation</a:t>
            </a:r>
            <a:r>
              <a:rPr lang="de-DE" sz="2800" i="1" dirty="0" smtClean="0"/>
              <a:t>!)</a:t>
            </a:r>
            <a:endParaRPr lang="de-DE" sz="2800" i="1" dirty="0"/>
          </a:p>
          <a:p>
            <a:pPr marL="0" indent="0">
              <a:buNone/>
            </a:pPr>
            <a:endParaRPr lang="de-DE" dirty="0"/>
          </a:p>
        </p:txBody>
      </p:sp>
      <p:sp>
        <p:nvSpPr>
          <p:cNvPr id="4" name="Datumsplatzhalter 3"/>
          <p:cNvSpPr>
            <a:spLocks noGrp="1"/>
          </p:cNvSpPr>
          <p:nvPr>
            <p:ph type="dt" sz="half" idx="10"/>
          </p:nvPr>
        </p:nvSpPr>
        <p:spPr/>
        <p:txBody>
          <a:bodyPr/>
          <a:lstStyle/>
          <a:p>
            <a:fld id="{F39EE553-CAD0-E340-85D8-869B79FBDA91}"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31</a:t>
            </a:fld>
            <a:endParaRPr lang="en-US"/>
          </a:p>
        </p:txBody>
      </p:sp>
    </p:spTree>
    <p:extLst>
      <p:ext uri="{BB962C8B-B14F-4D97-AF65-F5344CB8AC3E}">
        <p14:creationId xmlns:p14="http://schemas.microsoft.com/office/powerpoint/2010/main" val="488800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70000" lnSpcReduction="20000"/>
          </a:bodyPr>
          <a:lstStyle/>
          <a:p>
            <a:pPr marL="0" indent="0">
              <a:buNone/>
            </a:pPr>
            <a:r>
              <a:rPr lang="de-DE" b="1" dirty="0" smtClean="0"/>
              <a:t>Internal </a:t>
            </a:r>
            <a:r>
              <a:rPr lang="de-DE" b="1" dirty="0" err="1" smtClean="0"/>
              <a:t>view</a:t>
            </a:r>
            <a:r>
              <a:rPr lang="de-DE" b="1" dirty="0" smtClean="0"/>
              <a:t> (</a:t>
            </a:r>
            <a:r>
              <a:rPr lang="de-DE" b="1" dirty="0" err="1" smtClean="0"/>
              <a:t>of</a:t>
            </a:r>
            <a:r>
              <a:rPr lang="de-DE" b="1" dirty="0" smtClean="0"/>
              <a:t> </a:t>
            </a:r>
            <a:r>
              <a:rPr lang="de-DE" b="1" dirty="0" err="1" smtClean="0"/>
              <a:t>speech</a:t>
            </a:r>
            <a:r>
              <a:rPr lang="de-DE" b="1" dirty="0" smtClean="0"/>
              <a:t> </a:t>
            </a:r>
            <a:r>
              <a:rPr lang="de-DE" b="1" dirty="0" err="1" smtClean="0"/>
              <a:t>community</a:t>
            </a:r>
            <a:r>
              <a:rPr lang="de-DE" b="1" dirty="0" smtClean="0"/>
              <a:t>) on </a:t>
            </a:r>
            <a:r>
              <a:rPr lang="de-DE" b="1" dirty="0" err="1" smtClean="0"/>
              <a:t>language</a:t>
            </a:r>
            <a:r>
              <a:rPr lang="de-DE" b="1" dirty="0" smtClean="0"/>
              <a:t>:</a:t>
            </a:r>
          </a:p>
          <a:p>
            <a:pPr marL="0" indent="0">
              <a:buNone/>
            </a:pPr>
            <a:endParaRPr lang="de-DE" dirty="0"/>
          </a:p>
          <a:p>
            <a:pPr marL="0" indent="0">
              <a:buNone/>
            </a:pPr>
            <a:r>
              <a:rPr lang="de-DE" b="1" dirty="0" err="1" smtClean="0"/>
              <a:t>Communicative</a:t>
            </a:r>
            <a:r>
              <a:rPr lang="de-DE" b="1" dirty="0" smtClean="0"/>
              <a:t> </a:t>
            </a:r>
            <a:r>
              <a:rPr lang="de-DE" b="1" dirty="0" err="1" smtClean="0"/>
              <a:t>knowledge</a:t>
            </a:r>
            <a:r>
              <a:rPr lang="de-DE" b="1" dirty="0" smtClean="0"/>
              <a:t>:</a:t>
            </a:r>
          </a:p>
          <a:p>
            <a:pPr marL="0" indent="0">
              <a:buNone/>
            </a:pPr>
            <a:r>
              <a:rPr lang="de-DE" dirty="0" smtClean="0"/>
              <a:t>A </a:t>
            </a:r>
            <a:r>
              <a:rPr lang="de-DE" dirty="0" err="1" smtClean="0"/>
              <a:t>language</a:t>
            </a:r>
            <a:r>
              <a:rPr lang="de-DE" dirty="0" smtClean="0"/>
              <a:t> </a:t>
            </a:r>
            <a:r>
              <a:rPr lang="de-DE" dirty="0" err="1" smtClean="0"/>
              <a:t>is</a:t>
            </a:r>
            <a:r>
              <a:rPr lang="de-DE" dirty="0" smtClean="0"/>
              <a:t> </a:t>
            </a:r>
            <a:r>
              <a:rPr lang="de-DE" dirty="0" err="1" smtClean="0"/>
              <a:t>perceived</a:t>
            </a:r>
            <a:r>
              <a:rPr lang="de-DE" dirty="0" smtClean="0"/>
              <a:t> </a:t>
            </a:r>
            <a:r>
              <a:rPr lang="de-DE" dirty="0" err="1" smtClean="0"/>
              <a:t>as</a:t>
            </a:r>
            <a:r>
              <a:rPr lang="de-DE" dirty="0" smtClean="0"/>
              <a:t> </a:t>
            </a:r>
            <a:r>
              <a:rPr lang="de-DE" dirty="0" err="1" smtClean="0"/>
              <a:t>being</a:t>
            </a:r>
            <a:r>
              <a:rPr lang="de-DE" dirty="0" smtClean="0"/>
              <a:t> ‚</a:t>
            </a:r>
            <a:r>
              <a:rPr lang="de-DE" dirty="0" err="1" smtClean="0"/>
              <a:t>specific</a:t>
            </a:r>
            <a:r>
              <a:rPr lang="de-DE" dirty="0" smtClean="0"/>
              <a:t>‘ </a:t>
            </a:r>
            <a:r>
              <a:rPr lang="de-DE" dirty="0" err="1" smtClean="0"/>
              <a:t>when</a:t>
            </a:r>
            <a:r>
              <a:rPr lang="de-DE" dirty="0" smtClean="0"/>
              <a:t> </a:t>
            </a:r>
            <a:r>
              <a:rPr lang="de-DE" dirty="0" err="1" smtClean="0"/>
              <a:t>experiencing</a:t>
            </a:r>
            <a:r>
              <a:rPr lang="de-DE" dirty="0" smtClean="0"/>
              <a:t> (</a:t>
            </a:r>
            <a:r>
              <a:rPr lang="de-DE" dirty="0" err="1" smtClean="0"/>
              <a:t>and</a:t>
            </a:r>
            <a:r>
              <a:rPr lang="de-DE" dirty="0" smtClean="0"/>
              <a:t> </a:t>
            </a:r>
            <a:r>
              <a:rPr lang="de-DE" dirty="0" err="1" smtClean="0"/>
              <a:t>reflecting</a:t>
            </a:r>
            <a:r>
              <a:rPr lang="de-DE" dirty="0" smtClean="0"/>
              <a:t>) </a:t>
            </a:r>
            <a:r>
              <a:rPr lang="de-DE" dirty="0" err="1" smtClean="0"/>
              <a:t>marked</a:t>
            </a:r>
            <a:r>
              <a:rPr lang="de-DE" dirty="0" smtClean="0"/>
              <a:t> </a:t>
            </a:r>
            <a:r>
              <a:rPr lang="de-DE" dirty="0" err="1" smtClean="0"/>
              <a:t>differences</a:t>
            </a:r>
            <a:r>
              <a:rPr lang="de-DE" dirty="0" smtClean="0"/>
              <a:t> </a:t>
            </a:r>
            <a:r>
              <a:rPr lang="de-DE" dirty="0" err="1" smtClean="0"/>
              <a:t>esp</a:t>
            </a:r>
            <a:r>
              <a:rPr lang="de-DE" dirty="0" smtClean="0"/>
              <a:t>. in </a:t>
            </a:r>
            <a:r>
              <a:rPr lang="de-DE" dirty="0" err="1" smtClean="0"/>
              <a:t>the</a:t>
            </a:r>
            <a:r>
              <a:rPr lang="de-DE" dirty="0" smtClean="0"/>
              <a:t> </a:t>
            </a:r>
            <a:r>
              <a:rPr lang="de-DE" dirty="0" err="1" smtClean="0"/>
              <a:t>lexicon</a:t>
            </a:r>
            <a:r>
              <a:rPr lang="de-DE" dirty="0" smtClean="0"/>
              <a:t> </a:t>
            </a:r>
            <a:r>
              <a:rPr lang="de-DE" dirty="0" err="1" smtClean="0"/>
              <a:t>and</a:t>
            </a:r>
            <a:r>
              <a:rPr lang="de-DE" dirty="0" smtClean="0"/>
              <a:t> in </a:t>
            </a:r>
            <a:r>
              <a:rPr lang="de-DE" dirty="0" err="1" smtClean="0"/>
              <a:t>phonetics</a:t>
            </a:r>
            <a:r>
              <a:rPr lang="de-DE" dirty="0" smtClean="0"/>
              <a:t> (not: </a:t>
            </a:r>
            <a:r>
              <a:rPr lang="de-DE" dirty="0" err="1" smtClean="0"/>
              <a:t>phonology</a:t>
            </a:r>
            <a:r>
              <a:rPr lang="de-DE" dirty="0" smtClean="0"/>
              <a:t>!)</a:t>
            </a:r>
          </a:p>
          <a:p>
            <a:pPr marL="0" indent="0">
              <a:buNone/>
            </a:pPr>
            <a:endParaRPr lang="de-DE" b="1" dirty="0" smtClean="0"/>
          </a:p>
          <a:p>
            <a:pPr marL="0" indent="0">
              <a:buNone/>
            </a:pPr>
            <a:r>
              <a:rPr lang="de-DE" b="1" dirty="0" smtClean="0"/>
              <a:t>The same </a:t>
            </a:r>
            <a:r>
              <a:rPr lang="de-DE" b="1" dirty="0" err="1" smtClean="0"/>
              <a:t>holds</a:t>
            </a:r>
            <a:r>
              <a:rPr lang="de-DE" b="1" dirty="0" smtClean="0"/>
              <a:t> </a:t>
            </a:r>
            <a:r>
              <a:rPr lang="de-DE" b="1" dirty="0" err="1" smtClean="0"/>
              <a:t>for</a:t>
            </a:r>
            <a:r>
              <a:rPr lang="de-DE" b="1" dirty="0" smtClean="0"/>
              <a:t> </a:t>
            </a:r>
            <a:r>
              <a:rPr lang="de-DE" b="1" dirty="0" err="1" smtClean="0"/>
              <a:t>the</a:t>
            </a:r>
            <a:r>
              <a:rPr lang="de-DE" b="1" dirty="0" smtClean="0"/>
              <a:t> </a:t>
            </a:r>
            <a:r>
              <a:rPr lang="de-DE" b="1" dirty="0" err="1" smtClean="0"/>
              <a:t>external</a:t>
            </a:r>
            <a:r>
              <a:rPr lang="de-DE" b="1" dirty="0" smtClean="0"/>
              <a:t> </a:t>
            </a:r>
            <a:r>
              <a:rPr lang="de-DE" b="1" dirty="0" err="1" smtClean="0"/>
              <a:t>view</a:t>
            </a:r>
            <a:r>
              <a:rPr lang="de-DE" b="1" dirty="0" smtClean="0"/>
              <a:t> </a:t>
            </a:r>
            <a:r>
              <a:rPr lang="de-DE" dirty="0" smtClean="0"/>
              <a:t>(</a:t>
            </a:r>
            <a:r>
              <a:rPr lang="de-DE" dirty="0" err="1" smtClean="0"/>
              <a:t>of</a:t>
            </a:r>
            <a:r>
              <a:rPr lang="de-DE" dirty="0" smtClean="0"/>
              <a:t> </a:t>
            </a:r>
            <a:r>
              <a:rPr lang="de-DE" dirty="0" err="1" smtClean="0"/>
              <a:t>other</a:t>
            </a:r>
            <a:r>
              <a:rPr lang="de-DE" dirty="0" smtClean="0"/>
              <a:t> </a:t>
            </a:r>
            <a:r>
              <a:rPr lang="de-DE" dirty="0" err="1" smtClean="0"/>
              <a:t>speech</a:t>
            </a:r>
            <a:r>
              <a:rPr lang="de-DE" dirty="0" smtClean="0"/>
              <a:t> </a:t>
            </a:r>
            <a:r>
              <a:rPr lang="de-DE" dirty="0" err="1" smtClean="0"/>
              <a:t>communities</a:t>
            </a:r>
            <a:r>
              <a:rPr lang="de-DE" dirty="0" smtClean="0"/>
              <a:t>)</a:t>
            </a:r>
          </a:p>
          <a:p>
            <a:pPr marL="0" indent="0">
              <a:buNone/>
            </a:pPr>
            <a:endParaRPr lang="de-DE" dirty="0" smtClean="0"/>
          </a:p>
          <a:p>
            <a:pPr marL="0" indent="0">
              <a:buNone/>
            </a:pPr>
            <a:r>
              <a:rPr lang="de-DE" dirty="0"/>
              <a:t>	</a:t>
            </a:r>
            <a:r>
              <a:rPr lang="de-DE" dirty="0" smtClean="0"/>
              <a:t>=&gt; People </a:t>
            </a:r>
            <a:r>
              <a:rPr lang="de-DE" dirty="0" err="1" smtClean="0"/>
              <a:t>identify</a:t>
            </a:r>
            <a:r>
              <a:rPr lang="de-DE" dirty="0" smtClean="0"/>
              <a:t> a </a:t>
            </a:r>
            <a:r>
              <a:rPr lang="de-DE" dirty="0" err="1" smtClean="0"/>
              <a:t>language</a:t>
            </a:r>
            <a:r>
              <a:rPr lang="de-DE" dirty="0" smtClean="0"/>
              <a:t> due </a:t>
            </a:r>
            <a:r>
              <a:rPr lang="de-DE" dirty="0" err="1" smtClean="0"/>
              <a:t>to</a:t>
            </a:r>
            <a:r>
              <a:rPr lang="de-DE" dirty="0" smtClean="0"/>
              <a:t> </a:t>
            </a:r>
            <a:r>
              <a:rPr lang="de-DE" dirty="0" err="1" smtClean="0"/>
              <a:t>the</a:t>
            </a:r>
            <a:r>
              <a:rPr lang="de-DE" dirty="0" smtClean="0"/>
              <a:t> ‚</a:t>
            </a:r>
            <a:r>
              <a:rPr lang="de-DE" dirty="0" err="1" smtClean="0"/>
              <a:t>otherness</a:t>
            </a:r>
            <a:r>
              <a:rPr lang="de-DE" dirty="0" smtClean="0"/>
              <a:t>‘ </a:t>
            </a:r>
            <a:r>
              <a:rPr lang="de-DE" dirty="0" err="1" smtClean="0"/>
              <a:t>of</a:t>
            </a:r>
            <a:r>
              <a:rPr lang="de-DE" dirty="0" smtClean="0"/>
              <a:t> </a:t>
            </a:r>
            <a:r>
              <a:rPr lang="de-DE" dirty="0" err="1" smtClean="0"/>
              <a:t>lexical</a:t>
            </a:r>
            <a:r>
              <a:rPr lang="de-DE" dirty="0" smtClean="0"/>
              <a:t> </a:t>
            </a:r>
            <a:r>
              <a:rPr lang="de-DE" dirty="0" err="1" smtClean="0"/>
              <a:t>and</a:t>
            </a:r>
            <a:r>
              <a:rPr lang="de-DE" dirty="0" smtClean="0"/>
              <a:t> 	</a:t>
            </a:r>
            <a:r>
              <a:rPr lang="de-DE" dirty="0" err="1" smtClean="0"/>
              <a:t>phonetic</a:t>
            </a:r>
            <a:r>
              <a:rPr lang="de-DE" dirty="0" smtClean="0"/>
              <a:t> </a:t>
            </a:r>
            <a:r>
              <a:rPr lang="de-DE" dirty="0" err="1" smtClean="0"/>
              <a:t>elements</a:t>
            </a:r>
            <a:r>
              <a:rPr lang="de-DE" dirty="0" smtClean="0"/>
              <a:t>. 	</a:t>
            </a:r>
          </a:p>
          <a:p>
            <a:pPr marL="0" indent="0">
              <a:buNone/>
            </a:pPr>
            <a:endParaRPr lang="de-DE" dirty="0" smtClean="0"/>
          </a:p>
          <a:p>
            <a:pPr marL="0" indent="0">
              <a:buNone/>
            </a:pPr>
            <a:endParaRPr lang="de-DE" b="1" dirty="0" smtClean="0"/>
          </a:p>
          <a:p>
            <a:pPr marL="0" indent="0">
              <a:buNone/>
            </a:pPr>
            <a:r>
              <a:rPr lang="de-DE" b="1" dirty="0" err="1" smtClean="0"/>
              <a:t>Conjunctive</a:t>
            </a:r>
            <a:r>
              <a:rPr lang="de-DE" b="1" dirty="0" smtClean="0"/>
              <a:t> </a:t>
            </a:r>
            <a:r>
              <a:rPr lang="de-DE" b="1" dirty="0" err="1" smtClean="0"/>
              <a:t>knowledge</a:t>
            </a:r>
            <a:r>
              <a:rPr lang="de-DE" b="1" dirty="0" smtClean="0"/>
              <a:t> </a:t>
            </a:r>
            <a:r>
              <a:rPr lang="de-DE" dirty="0" smtClean="0"/>
              <a:t>(=&gt; </a:t>
            </a:r>
            <a:r>
              <a:rPr lang="de-DE" dirty="0" err="1" smtClean="0"/>
              <a:t>Grammar</a:t>
            </a:r>
            <a:r>
              <a:rPr lang="de-DE" dirty="0" smtClean="0"/>
              <a:t>) </a:t>
            </a:r>
            <a:r>
              <a:rPr lang="de-DE" dirty="0" err="1" smtClean="0"/>
              <a:t>does</a:t>
            </a:r>
            <a:r>
              <a:rPr lang="de-DE" dirty="0" smtClean="0"/>
              <a:t> not </a:t>
            </a:r>
            <a:r>
              <a:rPr lang="de-DE" dirty="0" err="1" smtClean="0"/>
              <a:t>play</a:t>
            </a:r>
            <a:r>
              <a:rPr lang="de-DE" dirty="0" smtClean="0"/>
              <a:t> a (relevant) </a:t>
            </a:r>
            <a:r>
              <a:rPr lang="de-DE" dirty="0" err="1" smtClean="0"/>
              <a:t>role</a:t>
            </a:r>
            <a:r>
              <a:rPr lang="de-DE" dirty="0" smtClean="0"/>
              <a:t> in </a:t>
            </a:r>
            <a:r>
              <a:rPr lang="de-DE" dirty="0" err="1" smtClean="0"/>
              <a:t>identifying</a:t>
            </a:r>
            <a:r>
              <a:rPr lang="de-DE" dirty="0" smtClean="0"/>
              <a:t> a </a:t>
            </a:r>
            <a:r>
              <a:rPr lang="de-DE" dirty="0" err="1" smtClean="0"/>
              <a:t>particular</a:t>
            </a:r>
            <a:r>
              <a:rPr lang="de-DE" dirty="0" smtClean="0"/>
              <a:t> </a:t>
            </a:r>
            <a:r>
              <a:rPr lang="de-DE" dirty="0" err="1" smtClean="0"/>
              <a:t>language</a:t>
            </a:r>
            <a:r>
              <a:rPr lang="de-DE" dirty="0" smtClean="0"/>
              <a:t> </a:t>
            </a:r>
            <a:r>
              <a:rPr lang="de-DE" dirty="0" err="1" smtClean="0"/>
              <a:t>from</a:t>
            </a:r>
            <a:r>
              <a:rPr lang="de-DE" dirty="0" smtClean="0"/>
              <a:t> on </a:t>
            </a:r>
            <a:r>
              <a:rPr lang="de-DE" dirty="0" err="1" smtClean="0"/>
              <a:t>internal</a:t>
            </a:r>
            <a:r>
              <a:rPr lang="de-DE" dirty="0" smtClean="0"/>
              <a:t>/</a:t>
            </a:r>
            <a:r>
              <a:rPr lang="de-DE" dirty="0" err="1" smtClean="0"/>
              <a:t>external</a:t>
            </a:r>
            <a:r>
              <a:rPr lang="de-DE" dirty="0" smtClean="0"/>
              <a:t> </a:t>
            </a:r>
            <a:r>
              <a:rPr lang="de-DE" dirty="0" err="1" smtClean="0"/>
              <a:t>view</a:t>
            </a:r>
            <a:r>
              <a:rPr lang="de-DE" dirty="0" smtClean="0"/>
              <a:t>. </a:t>
            </a:r>
            <a:endParaRPr lang="de-DE" dirty="0"/>
          </a:p>
        </p:txBody>
      </p:sp>
      <p:sp>
        <p:nvSpPr>
          <p:cNvPr id="4" name="Datumsplatzhalter 3"/>
          <p:cNvSpPr>
            <a:spLocks noGrp="1"/>
          </p:cNvSpPr>
          <p:nvPr>
            <p:ph type="dt" sz="half" idx="10"/>
          </p:nvPr>
        </p:nvSpPr>
        <p:spPr/>
        <p:txBody>
          <a:bodyPr/>
          <a:lstStyle/>
          <a:p>
            <a:fld id="{121C933B-D597-A842-9DFA-932E23EB69F2}"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32</a:t>
            </a:fld>
            <a:endParaRPr lang="en-US"/>
          </a:p>
        </p:txBody>
      </p:sp>
    </p:spTree>
    <p:extLst>
      <p:ext uri="{BB962C8B-B14F-4D97-AF65-F5344CB8AC3E}">
        <p14:creationId xmlns:p14="http://schemas.microsoft.com/office/powerpoint/2010/main" val="2676906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85000" lnSpcReduction="20000"/>
          </a:bodyPr>
          <a:lstStyle/>
          <a:p>
            <a:pPr marL="0" indent="0">
              <a:buNone/>
            </a:pPr>
            <a:r>
              <a:rPr lang="de-DE" i="1" dirty="0" err="1" smtClean="0"/>
              <a:t>Given</a:t>
            </a:r>
            <a:r>
              <a:rPr lang="de-DE" i="1" dirty="0" smtClean="0"/>
              <a:t> </a:t>
            </a:r>
            <a:r>
              <a:rPr lang="de-DE" i="1" dirty="0" err="1" smtClean="0"/>
              <a:t>the</a:t>
            </a:r>
            <a:r>
              <a:rPr lang="de-DE" i="1" dirty="0" smtClean="0"/>
              <a:t> </a:t>
            </a:r>
            <a:r>
              <a:rPr lang="de-DE" i="1" dirty="0" err="1" smtClean="0"/>
              <a:t>fact</a:t>
            </a:r>
            <a:r>
              <a:rPr lang="de-DE" i="1" dirty="0" smtClean="0"/>
              <a:t> </a:t>
            </a:r>
            <a:r>
              <a:rPr lang="de-DE" i="1" dirty="0" err="1" smtClean="0"/>
              <a:t>that</a:t>
            </a:r>
            <a:endParaRPr lang="de-DE" i="1" dirty="0" smtClean="0"/>
          </a:p>
          <a:p>
            <a:pPr marL="0" indent="0">
              <a:buNone/>
            </a:pPr>
            <a:r>
              <a:rPr lang="de-DE" dirty="0"/>
              <a:t>	</a:t>
            </a:r>
            <a:r>
              <a:rPr lang="de-DE" dirty="0" smtClean="0"/>
              <a:t>- </a:t>
            </a:r>
            <a:r>
              <a:rPr lang="de-DE" dirty="0" err="1" smtClean="0"/>
              <a:t>the</a:t>
            </a:r>
            <a:r>
              <a:rPr lang="de-DE" dirty="0" smtClean="0"/>
              <a:t> Udi </a:t>
            </a:r>
            <a:r>
              <a:rPr lang="de-DE" dirty="0" err="1" smtClean="0"/>
              <a:t>lexicon</a:t>
            </a:r>
            <a:r>
              <a:rPr lang="de-DE" dirty="0" smtClean="0"/>
              <a:t> </a:t>
            </a:r>
            <a:r>
              <a:rPr lang="de-DE" dirty="0" err="1" smtClean="0"/>
              <a:t>is</a:t>
            </a:r>
            <a:r>
              <a:rPr lang="de-DE" dirty="0" smtClean="0"/>
              <a:t> </a:t>
            </a:r>
            <a:r>
              <a:rPr lang="de-DE" dirty="0" err="1" smtClean="0"/>
              <a:t>massively</a:t>
            </a:r>
            <a:r>
              <a:rPr lang="de-DE" dirty="0" smtClean="0"/>
              <a:t> Azeri-</a:t>
            </a:r>
            <a:r>
              <a:rPr lang="de-DE" dirty="0" err="1" smtClean="0"/>
              <a:t>shaped</a:t>
            </a:r>
            <a:endParaRPr lang="de-DE" dirty="0" smtClean="0"/>
          </a:p>
          <a:p>
            <a:pPr marL="0" indent="0">
              <a:buNone/>
            </a:pPr>
            <a:r>
              <a:rPr lang="de-DE" dirty="0"/>
              <a:t>	</a:t>
            </a:r>
            <a:r>
              <a:rPr lang="de-DE" dirty="0" smtClean="0"/>
              <a:t>	(=&gt; </a:t>
            </a:r>
            <a:r>
              <a:rPr lang="de-DE" dirty="0" err="1" smtClean="0"/>
              <a:t>communicative</a:t>
            </a:r>
            <a:r>
              <a:rPr lang="de-DE" dirty="0" smtClean="0"/>
              <a:t>, explicit </a:t>
            </a:r>
            <a:r>
              <a:rPr lang="de-DE" dirty="0" err="1" smtClean="0"/>
              <a:t>knowledge</a:t>
            </a:r>
            <a:r>
              <a:rPr lang="de-DE" dirty="0" smtClean="0"/>
              <a:t>)</a:t>
            </a:r>
          </a:p>
          <a:p>
            <a:pPr marL="0" indent="0">
              <a:buNone/>
            </a:pPr>
            <a:r>
              <a:rPr lang="de-DE" i="1" dirty="0" err="1" smtClean="0"/>
              <a:t>and</a:t>
            </a:r>
            <a:endParaRPr lang="de-DE" i="1" dirty="0" smtClean="0"/>
          </a:p>
          <a:p>
            <a:pPr marL="0" indent="0">
              <a:buNone/>
            </a:pPr>
            <a:r>
              <a:rPr lang="de-DE" dirty="0" smtClean="0"/>
              <a:t>	- </a:t>
            </a:r>
            <a:r>
              <a:rPr lang="de-DE" dirty="0" err="1" smtClean="0"/>
              <a:t>the</a:t>
            </a:r>
            <a:r>
              <a:rPr lang="de-DE" dirty="0" smtClean="0"/>
              <a:t> Udi </a:t>
            </a:r>
            <a:r>
              <a:rPr lang="de-DE" dirty="0" err="1" smtClean="0"/>
              <a:t>grammar</a:t>
            </a:r>
            <a:r>
              <a:rPr lang="de-DE" dirty="0" smtClean="0"/>
              <a:t> </a:t>
            </a:r>
            <a:r>
              <a:rPr lang="de-DE" dirty="0" err="1" smtClean="0"/>
              <a:t>is</a:t>
            </a:r>
            <a:r>
              <a:rPr lang="de-DE" dirty="0" smtClean="0"/>
              <a:t> (</a:t>
            </a:r>
            <a:r>
              <a:rPr lang="de-DE" dirty="0" err="1" smtClean="0"/>
              <a:t>more</a:t>
            </a:r>
            <a:r>
              <a:rPr lang="de-DE" dirty="0" smtClean="0"/>
              <a:t> </a:t>
            </a:r>
            <a:r>
              <a:rPr lang="de-DE" dirty="0" err="1" smtClean="0"/>
              <a:t>or</a:t>
            </a:r>
            <a:r>
              <a:rPr lang="de-DE" dirty="0" smtClean="0"/>
              <a:t> </a:t>
            </a:r>
            <a:r>
              <a:rPr lang="de-DE" dirty="0" err="1" smtClean="0"/>
              <a:t>less</a:t>
            </a:r>
            <a:r>
              <a:rPr lang="de-DE" dirty="0" smtClean="0"/>
              <a:t>) </a:t>
            </a:r>
            <a:r>
              <a:rPr lang="de-DE" dirty="0" err="1" smtClean="0"/>
              <a:t>distinct</a:t>
            </a:r>
            <a:r>
              <a:rPr lang="de-DE" dirty="0" smtClean="0"/>
              <a:t> </a:t>
            </a:r>
            <a:r>
              <a:rPr lang="de-DE" dirty="0" err="1" smtClean="0"/>
              <a:t>from</a:t>
            </a:r>
            <a:r>
              <a:rPr lang="de-DE" dirty="0" smtClean="0"/>
              <a:t> 	</a:t>
            </a:r>
            <a:r>
              <a:rPr lang="de-DE" dirty="0" err="1" smtClean="0"/>
              <a:t>that</a:t>
            </a:r>
            <a:r>
              <a:rPr lang="de-DE" dirty="0" smtClean="0"/>
              <a:t> </a:t>
            </a:r>
            <a:r>
              <a:rPr lang="de-DE" dirty="0" err="1" smtClean="0"/>
              <a:t>of</a:t>
            </a:r>
            <a:r>
              <a:rPr lang="de-DE" dirty="0" smtClean="0"/>
              <a:t> Azeri</a:t>
            </a:r>
          </a:p>
          <a:p>
            <a:pPr marL="0" indent="0">
              <a:buNone/>
            </a:pPr>
            <a:r>
              <a:rPr lang="de-DE" dirty="0"/>
              <a:t>	</a:t>
            </a:r>
            <a:r>
              <a:rPr lang="de-DE" dirty="0" smtClean="0"/>
              <a:t>	(=&gt; </a:t>
            </a:r>
            <a:r>
              <a:rPr lang="de-DE" dirty="0" err="1" smtClean="0"/>
              <a:t>conjunctive</a:t>
            </a:r>
            <a:r>
              <a:rPr lang="de-DE" dirty="0" smtClean="0"/>
              <a:t>, </a:t>
            </a:r>
            <a:r>
              <a:rPr lang="de-DE" dirty="0" err="1" smtClean="0"/>
              <a:t>implicit</a:t>
            </a:r>
            <a:r>
              <a:rPr lang="de-DE" dirty="0" smtClean="0"/>
              <a:t> </a:t>
            </a:r>
            <a:r>
              <a:rPr lang="de-DE" dirty="0" err="1" smtClean="0"/>
              <a:t>knowledge</a:t>
            </a:r>
            <a:r>
              <a:rPr lang="de-DE" dirty="0" smtClean="0"/>
              <a:t>)</a:t>
            </a:r>
          </a:p>
          <a:p>
            <a:pPr marL="0" indent="0">
              <a:buNone/>
            </a:pPr>
            <a:endParaRPr lang="de-DE" dirty="0"/>
          </a:p>
          <a:p>
            <a:pPr marL="0" indent="0">
              <a:buNone/>
            </a:pPr>
            <a:r>
              <a:rPr lang="de-DE" i="1" dirty="0" err="1" smtClean="0"/>
              <a:t>we</a:t>
            </a:r>
            <a:r>
              <a:rPr lang="de-DE" i="1" dirty="0" smtClean="0"/>
              <a:t> </a:t>
            </a:r>
            <a:r>
              <a:rPr lang="de-DE" i="1" dirty="0" err="1" smtClean="0"/>
              <a:t>can</a:t>
            </a:r>
            <a:r>
              <a:rPr lang="de-DE" i="1" dirty="0" smtClean="0"/>
              <a:t> </a:t>
            </a:r>
            <a:r>
              <a:rPr lang="de-DE" i="1" dirty="0" err="1" smtClean="0"/>
              <a:t>ask</a:t>
            </a:r>
            <a:r>
              <a:rPr lang="de-DE" i="1" dirty="0" smtClean="0"/>
              <a:t>:</a:t>
            </a:r>
          </a:p>
          <a:p>
            <a:pPr marL="0" indent="0">
              <a:buNone/>
            </a:pPr>
            <a:endParaRPr lang="de-DE" i="1" dirty="0" smtClean="0"/>
          </a:p>
          <a:p>
            <a:pPr marL="0" indent="0">
              <a:buNone/>
            </a:pPr>
            <a:r>
              <a:rPr lang="de-DE" dirty="0" smtClean="0"/>
              <a:t>	</a:t>
            </a:r>
            <a:r>
              <a:rPr lang="de-DE" dirty="0" err="1" smtClean="0"/>
              <a:t>Does</a:t>
            </a:r>
            <a:r>
              <a:rPr lang="de-DE" dirty="0" smtClean="0"/>
              <a:t> </a:t>
            </a:r>
            <a:r>
              <a:rPr lang="de-DE" dirty="0" err="1" smtClean="0"/>
              <a:t>the</a:t>
            </a:r>
            <a:r>
              <a:rPr lang="de-DE" dirty="0" smtClean="0"/>
              <a:t> Udi </a:t>
            </a:r>
            <a:r>
              <a:rPr lang="de-DE" dirty="0" err="1" smtClean="0"/>
              <a:t>speaker</a:t>
            </a:r>
            <a:r>
              <a:rPr lang="de-DE" dirty="0" smtClean="0"/>
              <a:t> </a:t>
            </a:r>
            <a:r>
              <a:rPr lang="de-DE" dirty="0" err="1" smtClean="0"/>
              <a:t>perceive</a:t>
            </a:r>
            <a:r>
              <a:rPr lang="de-DE" dirty="0" smtClean="0"/>
              <a:t> </a:t>
            </a:r>
            <a:r>
              <a:rPr lang="de-DE" dirty="0" err="1" smtClean="0"/>
              <a:t>the</a:t>
            </a:r>
            <a:r>
              <a:rPr lang="de-DE" dirty="0" smtClean="0"/>
              <a:t> ‚</a:t>
            </a:r>
            <a:r>
              <a:rPr lang="de-DE" dirty="0" err="1" smtClean="0"/>
              <a:t>Udiness</a:t>
            </a:r>
            <a:r>
              <a:rPr lang="de-DE" dirty="0" smtClean="0"/>
              <a:t>‘ </a:t>
            </a:r>
            <a:r>
              <a:rPr lang="de-DE" dirty="0" err="1" smtClean="0"/>
              <a:t>of</a:t>
            </a:r>
            <a:r>
              <a:rPr lang="de-DE" dirty="0" smtClean="0"/>
              <a:t> Udi 	</a:t>
            </a:r>
            <a:r>
              <a:rPr lang="de-DE" dirty="0" err="1" smtClean="0"/>
              <a:t>only</a:t>
            </a:r>
            <a:r>
              <a:rPr lang="de-DE" dirty="0" smtClean="0"/>
              <a:t> in </a:t>
            </a:r>
            <a:r>
              <a:rPr lang="de-DE" dirty="0" err="1" smtClean="0"/>
              <a:t>terms</a:t>
            </a:r>
            <a:r>
              <a:rPr lang="de-DE" dirty="0" smtClean="0"/>
              <a:t> </a:t>
            </a:r>
            <a:r>
              <a:rPr lang="de-DE" dirty="0" err="1" smtClean="0"/>
              <a:t>of</a:t>
            </a:r>
            <a:r>
              <a:rPr lang="de-DE" dirty="0" smtClean="0"/>
              <a:t> </a:t>
            </a:r>
            <a:r>
              <a:rPr lang="de-DE" dirty="0" err="1" smtClean="0"/>
              <a:t>lexical</a:t>
            </a:r>
            <a:r>
              <a:rPr lang="de-DE" dirty="0" smtClean="0"/>
              <a:t>/</a:t>
            </a:r>
            <a:r>
              <a:rPr lang="de-DE" dirty="0" err="1" smtClean="0"/>
              <a:t>idiomatic</a:t>
            </a:r>
            <a:r>
              <a:rPr lang="de-DE" dirty="0"/>
              <a:t> </a:t>
            </a:r>
            <a:r>
              <a:rPr lang="de-DE" dirty="0" err="1" smtClean="0"/>
              <a:t>peculiarities</a:t>
            </a:r>
            <a:r>
              <a:rPr lang="de-DE" dirty="0" smtClean="0"/>
              <a:t>?    		</a:t>
            </a:r>
          </a:p>
          <a:p>
            <a:pPr marL="0" indent="0">
              <a:buNone/>
            </a:pPr>
            <a:r>
              <a:rPr lang="de-DE" dirty="0"/>
              <a:t>	</a:t>
            </a:r>
            <a:r>
              <a:rPr lang="de-DE" dirty="0" smtClean="0"/>
              <a:t>	</a:t>
            </a:r>
            <a:r>
              <a:rPr lang="de-DE" dirty="0"/>
              <a:t>	</a:t>
            </a:r>
            <a:r>
              <a:rPr lang="de-DE" dirty="0" smtClean="0"/>
              <a:t>	</a:t>
            </a:r>
            <a:r>
              <a:rPr lang="de-DE" dirty="0"/>
              <a:t>	</a:t>
            </a:r>
          </a:p>
        </p:txBody>
      </p:sp>
      <p:sp>
        <p:nvSpPr>
          <p:cNvPr id="4" name="Datumsplatzhalter 3"/>
          <p:cNvSpPr>
            <a:spLocks noGrp="1"/>
          </p:cNvSpPr>
          <p:nvPr>
            <p:ph type="dt" sz="half" idx="10"/>
          </p:nvPr>
        </p:nvSpPr>
        <p:spPr/>
        <p:txBody>
          <a:bodyPr/>
          <a:lstStyle/>
          <a:p>
            <a:fld id="{17CC134A-621A-3E43-834E-5FEEFFC9C262}"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33</a:t>
            </a:fld>
            <a:endParaRPr lang="en-US"/>
          </a:p>
        </p:txBody>
      </p:sp>
    </p:spTree>
    <p:extLst>
      <p:ext uri="{BB962C8B-B14F-4D97-AF65-F5344CB8AC3E}">
        <p14:creationId xmlns:p14="http://schemas.microsoft.com/office/powerpoint/2010/main" val="4036569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85000" lnSpcReduction="10000"/>
          </a:bodyPr>
          <a:lstStyle/>
          <a:p>
            <a:pPr marL="0" indent="0">
              <a:buNone/>
            </a:pPr>
            <a:r>
              <a:rPr lang="de-DE" dirty="0" err="1" smtClean="0"/>
              <a:t>What</a:t>
            </a:r>
            <a:r>
              <a:rPr lang="de-DE" dirty="0" smtClean="0"/>
              <a:t> </a:t>
            </a:r>
            <a:r>
              <a:rPr lang="de-DE" dirty="0" err="1" smtClean="0"/>
              <a:t>would</a:t>
            </a:r>
            <a:r>
              <a:rPr lang="de-DE" dirty="0" smtClean="0"/>
              <a:t> </a:t>
            </a:r>
            <a:r>
              <a:rPr lang="de-DE" dirty="0" err="1" smtClean="0"/>
              <a:t>then</a:t>
            </a:r>
            <a:r>
              <a:rPr lang="de-DE" dirty="0" smtClean="0"/>
              <a:t> (</a:t>
            </a:r>
            <a:r>
              <a:rPr lang="de-DE" i="1" dirty="0" err="1" smtClean="0"/>
              <a:t>according</a:t>
            </a:r>
            <a:r>
              <a:rPr lang="de-DE" i="1" dirty="0" smtClean="0"/>
              <a:t> </a:t>
            </a:r>
            <a:r>
              <a:rPr lang="de-DE" i="1" dirty="0" err="1" smtClean="0"/>
              <a:t>to</a:t>
            </a:r>
            <a:r>
              <a:rPr lang="de-DE" i="1" dirty="0" smtClean="0"/>
              <a:t> </a:t>
            </a:r>
            <a:r>
              <a:rPr lang="de-DE" i="1" dirty="0" err="1" smtClean="0"/>
              <a:t>the</a:t>
            </a:r>
            <a:r>
              <a:rPr lang="de-DE" i="1" dirty="0" smtClean="0"/>
              <a:t> </a:t>
            </a:r>
            <a:r>
              <a:rPr lang="de-DE" i="1" dirty="0" err="1" smtClean="0"/>
              <a:t>communicative</a:t>
            </a:r>
            <a:r>
              <a:rPr lang="de-DE" i="1" dirty="0" smtClean="0"/>
              <a:t> </a:t>
            </a:r>
            <a:r>
              <a:rPr lang="de-DE" i="1" dirty="0" err="1" smtClean="0"/>
              <a:t>knowledge</a:t>
            </a:r>
            <a:r>
              <a:rPr lang="de-DE" i="1" dirty="0" smtClean="0"/>
              <a:t> </a:t>
            </a:r>
            <a:r>
              <a:rPr lang="de-DE" i="1" dirty="0" err="1" smtClean="0"/>
              <a:t>of</a:t>
            </a:r>
            <a:r>
              <a:rPr lang="de-DE" i="1" dirty="0" smtClean="0"/>
              <a:t> Udi </a:t>
            </a:r>
            <a:r>
              <a:rPr lang="de-DE" i="1" dirty="0" err="1" smtClean="0"/>
              <a:t>speakers</a:t>
            </a:r>
            <a:r>
              <a:rPr lang="de-DE" dirty="0" smtClean="0"/>
              <a:t>) </a:t>
            </a:r>
            <a:r>
              <a:rPr lang="de-DE" dirty="0" err="1" smtClean="0"/>
              <a:t>be</a:t>
            </a:r>
            <a:r>
              <a:rPr lang="de-DE" dirty="0" smtClean="0"/>
              <a:t> </a:t>
            </a:r>
            <a:r>
              <a:rPr lang="de-DE" dirty="0" err="1" smtClean="0"/>
              <a:t>the</a:t>
            </a:r>
            <a:r>
              <a:rPr lang="de-DE" dirty="0" smtClean="0"/>
              <a:t> </a:t>
            </a:r>
            <a:r>
              <a:rPr lang="de-DE" dirty="0" err="1" smtClean="0"/>
              <a:t>difference</a:t>
            </a:r>
            <a:r>
              <a:rPr lang="de-DE" dirty="0" smtClean="0"/>
              <a:t> </a:t>
            </a:r>
            <a:r>
              <a:rPr lang="de-DE" dirty="0" err="1" smtClean="0"/>
              <a:t>from</a:t>
            </a:r>
            <a:r>
              <a:rPr lang="de-DE" dirty="0" smtClean="0"/>
              <a:t> a </a:t>
            </a:r>
            <a:r>
              <a:rPr lang="de-DE" dirty="0" err="1" smtClean="0"/>
              <a:t>lexically</a:t>
            </a:r>
            <a:r>
              <a:rPr lang="de-DE" dirty="0" smtClean="0"/>
              <a:t>/</a:t>
            </a:r>
            <a:r>
              <a:rPr lang="de-DE" dirty="0" err="1" smtClean="0"/>
              <a:t>idiomatically</a:t>
            </a:r>
            <a:r>
              <a:rPr lang="de-DE" dirty="0" smtClean="0"/>
              <a:t> </a:t>
            </a:r>
            <a:r>
              <a:rPr lang="de-DE" dirty="0" err="1" smtClean="0"/>
              <a:t>marked</a:t>
            </a:r>
            <a:r>
              <a:rPr lang="de-DE" dirty="0" smtClean="0"/>
              <a:t> </a:t>
            </a:r>
            <a:r>
              <a:rPr lang="de-DE" dirty="0" err="1" smtClean="0"/>
              <a:t>variety</a:t>
            </a:r>
            <a:r>
              <a:rPr lang="de-DE" dirty="0" smtClean="0"/>
              <a:t> </a:t>
            </a:r>
            <a:r>
              <a:rPr lang="de-DE" dirty="0" err="1" smtClean="0"/>
              <a:t>of</a:t>
            </a:r>
            <a:r>
              <a:rPr lang="de-DE" dirty="0" smtClean="0"/>
              <a:t> </a:t>
            </a:r>
            <a:r>
              <a:rPr lang="de-DE" dirty="0" err="1" smtClean="0"/>
              <a:t>their</a:t>
            </a:r>
            <a:r>
              <a:rPr lang="de-DE" dirty="0" smtClean="0"/>
              <a:t> Azeri </a:t>
            </a:r>
            <a:r>
              <a:rPr lang="de-DE" dirty="0" err="1" smtClean="0"/>
              <a:t>practices</a:t>
            </a:r>
            <a:r>
              <a:rPr lang="de-DE" dirty="0" smtClean="0"/>
              <a:t>?</a:t>
            </a:r>
          </a:p>
          <a:p>
            <a:pPr marL="0" indent="0">
              <a:buNone/>
            </a:pPr>
            <a:endParaRPr lang="de-DE" dirty="0"/>
          </a:p>
          <a:p>
            <a:pPr marL="0" indent="0">
              <a:buNone/>
            </a:pPr>
            <a:r>
              <a:rPr lang="de-DE" dirty="0" err="1" smtClean="0"/>
              <a:t>Confer</a:t>
            </a:r>
            <a:r>
              <a:rPr lang="de-DE" dirty="0" smtClean="0"/>
              <a:t>: </a:t>
            </a:r>
          </a:p>
          <a:p>
            <a:pPr marL="0" indent="0">
              <a:buNone/>
            </a:pPr>
            <a:r>
              <a:rPr lang="de-DE" b="1" dirty="0" err="1" smtClean="0"/>
              <a:t>Jenish</a:t>
            </a:r>
            <a:r>
              <a:rPr lang="de-DE" b="1" dirty="0" smtClean="0"/>
              <a:t> </a:t>
            </a:r>
            <a:r>
              <a:rPr lang="de-DE" dirty="0" smtClean="0"/>
              <a:t>(German-</a:t>
            </a:r>
            <a:r>
              <a:rPr lang="de-DE" dirty="0" err="1" smtClean="0"/>
              <a:t>based</a:t>
            </a:r>
            <a:r>
              <a:rPr lang="de-DE" dirty="0" smtClean="0"/>
              <a:t> </a:t>
            </a:r>
            <a:r>
              <a:rPr lang="de-DE" dirty="0" err="1" smtClean="0"/>
              <a:t>special</a:t>
            </a:r>
            <a:r>
              <a:rPr lang="de-DE" dirty="0" smtClean="0"/>
              <a:t> </a:t>
            </a:r>
            <a:r>
              <a:rPr lang="de-DE" dirty="0" err="1" smtClean="0"/>
              <a:t>language</a:t>
            </a:r>
            <a:r>
              <a:rPr lang="de-DE" dirty="0" smtClean="0"/>
              <a:t>, </a:t>
            </a:r>
            <a:r>
              <a:rPr lang="de-DE" dirty="0" err="1" smtClean="0"/>
              <a:t>here</a:t>
            </a:r>
            <a:r>
              <a:rPr lang="de-DE" dirty="0" smtClean="0"/>
              <a:t> Swiss variant)</a:t>
            </a:r>
          </a:p>
          <a:p>
            <a:pPr marL="0" indent="0">
              <a:buNone/>
            </a:pPr>
            <a:endParaRPr lang="de-DE" dirty="0" smtClean="0"/>
          </a:p>
          <a:p>
            <a:pPr marL="0" indent="0">
              <a:buNone/>
            </a:pPr>
            <a:r>
              <a:rPr lang="de-DE" i="1" dirty="0" smtClean="0"/>
              <a:t>selber 		linst-ne 	ne 	</a:t>
            </a:r>
            <a:r>
              <a:rPr lang="de-DE" i="1" dirty="0" err="1" smtClean="0"/>
              <a:t>z-gwand</a:t>
            </a:r>
            <a:r>
              <a:rPr lang="de-DE" i="1" dirty="0" smtClean="0"/>
              <a:t> 	</a:t>
            </a:r>
            <a:r>
              <a:rPr lang="de-DE" i="1" dirty="0" err="1" smtClean="0"/>
              <a:t>z</a:t>
            </a:r>
            <a:r>
              <a:rPr lang="de-DE" i="1" dirty="0" smtClean="0"/>
              <a:t>-menge</a:t>
            </a:r>
          </a:p>
          <a:p>
            <a:pPr marL="0" indent="0">
              <a:buNone/>
            </a:pPr>
            <a:r>
              <a:rPr lang="de-DE" dirty="0" smtClean="0"/>
              <a:t>I=</a:t>
            </a:r>
            <a:r>
              <a:rPr lang="de-DE" dirty="0" err="1" smtClean="0"/>
              <a:t>myself</a:t>
            </a:r>
            <a:r>
              <a:rPr lang="de-DE" dirty="0" smtClean="0"/>
              <a:t>	</a:t>
            </a:r>
            <a:r>
              <a:rPr lang="de-DE" dirty="0" err="1" smtClean="0"/>
              <a:t>look</a:t>
            </a:r>
            <a:r>
              <a:rPr lang="de-DE" dirty="0" smtClean="0"/>
              <a:t>=</a:t>
            </a:r>
            <a:r>
              <a:rPr lang="de-DE" dirty="0" err="1" smtClean="0"/>
              <a:t>at-it</a:t>
            </a:r>
            <a:r>
              <a:rPr lang="de-DE" dirty="0" smtClean="0"/>
              <a:t>	</a:t>
            </a:r>
            <a:r>
              <a:rPr lang="de-DE" dirty="0" err="1" smtClean="0"/>
              <a:t>it</a:t>
            </a:r>
            <a:r>
              <a:rPr lang="de-DE" dirty="0" smtClean="0"/>
              <a:t>	</a:t>
            </a:r>
            <a:r>
              <a:rPr lang="de-DE" dirty="0" err="1" smtClean="0"/>
              <a:t>to-intact</a:t>
            </a:r>
            <a:r>
              <a:rPr lang="de-DE" dirty="0" smtClean="0"/>
              <a:t>	</a:t>
            </a:r>
            <a:r>
              <a:rPr lang="de-DE" dirty="0" err="1" smtClean="0"/>
              <a:t>to</a:t>
            </a:r>
            <a:r>
              <a:rPr lang="de-DE" dirty="0" smtClean="0"/>
              <a:t>-do</a:t>
            </a:r>
            <a:endParaRPr lang="de-DE" dirty="0"/>
          </a:p>
          <a:p>
            <a:pPr marL="0" indent="0">
              <a:buNone/>
            </a:pPr>
            <a:endParaRPr lang="de-DE" dirty="0" smtClean="0"/>
          </a:p>
          <a:p>
            <a:pPr marL="0" indent="0">
              <a:buNone/>
            </a:pPr>
            <a:r>
              <a:rPr lang="de-DE" b="1" dirty="0" smtClean="0"/>
              <a:t>German:</a:t>
            </a:r>
          </a:p>
          <a:p>
            <a:pPr marL="0" indent="0">
              <a:buNone/>
            </a:pPr>
            <a:r>
              <a:rPr lang="de-DE" i="1" dirty="0" smtClean="0"/>
              <a:t>Ich schaute es (mir) an um es (wieder) ganz zu machen</a:t>
            </a:r>
            <a:endParaRPr lang="de-DE" i="1" dirty="0"/>
          </a:p>
        </p:txBody>
      </p:sp>
      <p:sp>
        <p:nvSpPr>
          <p:cNvPr id="4" name="Datumsplatzhalter 3"/>
          <p:cNvSpPr>
            <a:spLocks noGrp="1"/>
          </p:cNvSpPr>
          <p:nvPr>
            <p:ph type="dt" sz="half" idx="10"/>
          </p:nvPr>
        </p:nvSpPr>
        <p:spPr/>
        <p:txBody>
          <a:bodyPr/>
          <a:lstStyle/>
          <a:p>
            <a:fld id="{38AA5B2A-B129-964A-A5CC-F0085CF3E0EE}"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34</a:t>
            </a:fld>
            <a:endParaRPr lang="en-US"/>
          </a:p>
        </p:txBody>
      </p:sp>
    </p:spTree>
    <p:extLst>
      <p:ext uri="{BB962C8B-B14F-4D97-AF65-F5344CB8AC3E}">
        <p14:creationId xmlns:p14="http://schemas.microsoft.com/office/powerpoint/2010/main" val="1559610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77500" lnSpcReduction="20000"/>
          </a:bodyPr>
          <a:lstStyle/>
          <a:p>
            <a:pPr marL="0" indent="0">
              <a:buNone/>
            </a:pPr>
            <a:r>
              <a:rPr lang="de-DE" dirty="0" smtClean="0"/>
              <a:t>So: </a:t>
            </a:r>
          </a:p>
          <a:p>
            <a:pPr marL="0" indent="0">
              <a:buNone/>
            </a:pPr>
            <a:r>
              <a:rPr lang="de-DE" dirty="0" err="1" smtClean="0"/>
              <a:t>What</a:t>
            </a:r>
            <a:r>
              <a:rPr lang="de-DE" dirty="0" smtClean="0"/>
              <a:t> </a:t>
            </a:r>
            <a:r>
              <a:rPr lang="de-DE" dirty="0" err="1" smtClean="0"/>
              <a:t>is</a:t>
            </a:r>
            <a:r>
              <a:rPr lang="de-DE" dirty="0" smtClean="0"/>
              <a:t> </a:t>
            </a:r>
            <a:r>
              <a:rPr lang="de-DE" dirty="0" err="1" smtClean="0"/>
              <a:t>endangered</a:t>
            </a:r>
            <a:r>
              <a:rPr lang="de-DE" dirty="0" smtClean="0"/>
              <a:t> in Udi?</a:t>
            </a:r>
          </a:p>
          <a:p>
            <a:pPr marL="0" indent="0">
              <a:buNone/>
            </a:pPr>
            <a:r>
              <a:rPr lang="de-DE" dirty="0" smtClean="0"/>
              <a:t/>
            </a:r>
            <a:br>
              <a:rPr lang="de-DE" dirty="0" smtClean="0"/>
            </a:br>
            <a:r>
              <a:rPr lang="de-DE" b="1" dirty="0" smtClean="0"/>
              <a:t>Features:</a:t>
            </a:r>
          </a:p>
          <a:p>
            <a:pPr marL="0" indent="0">
              <a:buNone/>
            </a:pPr>
            <a:r>
              <a:rPr lang="de-DE" dirty="0"/>
              <a:t>	</a:t>
            </a:r>
            <a:r>
              <a:rPr lang="de-DE" dirty="0" smtClean="0"/>
              <a:t>- Loss </a:t>
            </a:r>
            <a:r>
              <a:rPr lang="de-DE" dirty="0" err="1" smtClean="0"/>
              <a:t>of</a:t>
            </a:r>
            <a:r>
              <a:rPr lang="de-DE" dirty="0" smtClean="0"/>
              <a:t> non-Azeri </a:t>
            </a:r>
            <a:r>
              <a:rPr lang="de-DE" dirty="0" err="1" smtClean="0"/>
              <a:t>lexical</a:t>
            </a:r>
            <a:r>
              <a:rPr lang="de-DE" dirty="0" smtClean="0"/>
              <a:t> </a:t>
            </a:r>
            <a:r>
              <a:rPr lang="de-DE" dirty="0" err="1" smtClean="0"/>
              <a:t>units</a:t>
            </a:r>
            <a:r>
              <a:rPr lang="de-DE" dirty="0" smtClean="0"/>
              <a:t> </a:t>
            </a:r>
            <a:r>
              <a:rPr lang="de-DE" dirty="0" err="1" smtClean="0"/>
              <a:t>when</a:t>
            </a:r>
            <a:r>
              <a:rPr lang="de-DE" dirty="0" smtClean="0"/>
              <a:t> </a:t>
            </a:r>
            <a:r>
              <a:rPr lang="de-DE" dirty="0" err="1" smtClean="0"/>
              <a:t>using</a:t>
            </a:r>
            <a:r>
              <a:rPr lang="de-DE" dirty="0" smtClean="0"/>
              <a:t> </a:t>
            </a:r>
            <a:r>
              <a:rPr lang="de-DE" dirty="0" err="1" smtClean="0"/>
              <a:t>the</a:t>
            </a:r>
            <a:r>
              <a:rPr lang="de-DE" dirty="0" smtClean="0"/>
              <a:t> ‚Udi style‘?</a:t>
            </a:r>
          </a:p>
          <a:p>
            <a:pPr marL="0" indent="0">
              <a:buNone/>
            </a:pPr>
            <a:r>
              <a:rPr lang="de-DE" dirty="0"/>
              <a:t>	</a:t>
            </a:r>
            <a:r>
              <a:rPr lang="de-DE" dirty="0" smtClean="0"/>
              <a:t>(</a:t>
            </a:r>
            <a:r>
              <a:rPr lang="de-DE" dirty="0" err="1" smtClean="0"/>
              <a:t>Better</a:t>
            </a:r>
            <a:r>
              <a:rPr lang="de-DE" dirty="0" smtClean="0"/>
              <a:t>: </a:t>
            </a:r>
            <a:r>
              <a:rPr lang="de-DE" dirty="0" err="1" smtClean="0"/>
              <a:t>ongoing</a:t>
            </a:r>
            <a:r>
              <a:rPr lang="de-DE" dirty="0" smtClean="0"/>
              <a:t> </a:t>
            </a:r>
            <a:r>
              <a:rPr lang="de-DE" dirty="0" err="1" smtClean="0"/>
              <a:t>process</a:t>
            </a:r>
            <a:r>
              <a:rPr lang="de-DE" dirty="0" smtClean="0"/>
              <a:t> </a:t>
            </a:r>
            <a:r>
              <a:rPr lang="de-DE" dirty="0" err="1" smtClean="0"/>
              <a:t>of</a:t>
            </a:r>
            <a:r>
              <a:rPr lang="de-DE" dirty="0" smtClean="0"/>
              <a:t> </a:t>
            </a:r>
            <a:r>
              <a:rPr lang="de-DE" dirty="0" err="1" smtClean="0"/>
              <a:t>replacing</a:t>
            </a:r>
            <a:r>
              <a:rPr lang="de-DE" dirty="0" smtClean="0"/>
              <a:t> non-Azeri </a:t>
            </a:r>
            <a:r>
              <a:rPr lang="de-DE" dirty="0" err="1" smtClean="0"/>
              <a:t>lexical</a:t>
            </a:r>
            <a:r>
              <a:rPr lang="de-DE" dirty="0" smtClean="0"/>
              <a:t> 	</a:t>
            </a:r>
            <a:r>
              <a:rPr lang="de-DE" dirty="0" err="1" smtClean="0"/>
              <a:t>units</a:t>
            </a:r>
            <a:r>
              <a:rPr lang="de-DE" dirty="0" smtClean="0"/>
              <a:t> </a:t>
            </a:r>
            <a:r>
              <a:rPr lang="de-DE" dirty="0" err="1" smtClean="0"/>
              <a:t>by</a:t>
            </a:r>
            <a:r>
              <a:rPr lang="de-DE" dirty="0" smtClean="0"/>
              <a:t> Azeri </a:t>
            </a:r>
            <a:r>
              <a:rPr lang="de-DE" dirty="0" err="1" smtClean="0"/>
              <a:t>terms</a:t>
            </a:r>
            <a:r>
              <a:rPr lang="de-DE" dirty="0" smtClean="0"/>
              <a:t>)</a:t>
            </a:r>
          </a:p>
          <a:p>
            <a:pPr marL="0" indent="0">
              <a:buNone/>
            </a:pPr>
            <a:r>
              <a:rPr lang="de-DE" sz="2300" dirty="0" smtClean="0"/>
              <a:t>	</a:t>
            </a:r>
            <a:r>
              <a:rPr lang="de-DE" sz="2100" dirty="0" smtClean="0"/>
              <a:t>	But: 	</a:t>
            </a:r>
            <a:r>
              <a:rPr lang="de-DE" sz="2100" dirty="0" err="1" smtClean="0"/>
              <a:t>What</a:t>
            </a:r>
            <a:r>
              <a:rPr lang="de-DE" sz="2100" dirty="0" smtClean="0"/>
              <a:t> </a:t>
            </a:r>
            <a:r>
              <a:rPr lang="de-DE" sz="2100" dirty="0" err="1" smtClean="0"/>
              <a:t>are</a:t>
            </a:r>
            <a:r>
              <a:rPr lang="de-DE" sz="2100" dirty="0" smtClean="0"/>
              <a:t> ‚native‘ </a:t>
            </a:r>
            <a:r>
              <a:rPr lang="de-DE" sz="2100" dirty="0" err="1" smtClean="0"/>
              <a:t>terms</a:t>
            </a:r>
            <a:r>
              <a:rPr lang="de-DE" sz="2100" dirty="0" smtClean="0"/>
              <a:t> in Udi? </a:t>
            </a:r>
            <a:r>
              <a:rPr lang="de-DE" sz="2100" dirty="0" err="1" smtClean="0"/>
              <a:t>What</a:t>
            </a:r>
            <a:r>
              <a:rPr lang="de-DE" sz="2100" dirty="0" smtClean="0"/>
              <a:t> </a:t>
            </a:r>
            <a:r>
              <a:rPr lang="de-DE" sz="2100" dirty="0" err="1" smtClean="0"/>
              <a:t>about</a:t>
            </a:r>
            <a:r>
              <a:rPr lang="de-DE" sz="2100" dirty="0" smtClean="0"/>
              <a:t> 			</a:t>
            </a:r>
            <a:r>
              <a:rPr lang="de-DE" sz="2100" dirty="0" smtClean="0"/>
              <a:t>		</a:t>
            </a:r>
            <a:r>
              <a:rPr lang="de-DE" sz="2100" dirty="0" err="1" smtClean="0"/>
              <a:t>older</a:t>
            </a:r>
            <a:r>
              <a:rPr lang="de-DE" sz="2100" dirty="0" smtClean="0"/>
              <a:t> </a:t>
            </a:r>
            <a:r>
              <a:rPr lang="de-DE" sz="2100" dirty="0" err="1" smtClean="0"/>
              <a:t>loans</a:t>
            </a:r>
            <a:r>
              <a:rPr lang="de-DE" sz="2100" dirty="0" smtClean="0"/>
              <a:t> (e.g. </a:t>
            </a:r>
            <a:r>
              <a:rPr lang="de-DE" sz="2100" dirty="0" err="1" smtClean="0"/>
              <a:t>Iranian</a:t>
            </a:r>
            <a:r>
              <a:rPr lang="de-DE" sz="2100" dirty="0" smtClean="0"/>
              <a:t>, </a:t>
            </a:r>
            <a:r>
              <a:rPr lang="de-DE" sz="2100" dirty="0" err="1" smtClean="0"/>
              <a:t>Armenian</a:t>
            </a:r>
            <a:r>
              <a:rPr lang="de-DE" sz="2100" dirty="0" smtClean="0"/>
              <a:t>)? Are </a:t>
            </a:r>
            <a:r>
              <a:rPr lang="de-DE" sz="2100" dirty="0" err="1" smtClean="0"/>
              <a:t>they</a:t>
            </a:r>
            <a:r>
              <a:rPr lang="de-DE" sz="2100" dirty="0" smtClean="0"/>
              <a:t> ‚Udi‘</a:t>
            </a:r>
            <a:r>
              <a:rPr lang="de-DE" sz="2300" dirty="0" smtClean="0"/>
              <a:t>?</a:t>
            </a:r>
            <a:endParaRPr lang="de-DE" sz="2300" dirty="0"/>
          </a:p>
          <a:p>
            <a:pPr marL="0" indent="0">
              <a:buNone/>
            </a:pPr>
            <a:r>
              <a:rPr lang="de-DE" dirty="0" smtClean="0"/>
              <a:t>	- Loss </a:t>
            </a:r>
            <a:r>
              <a:rPr lang="de-DE" dirty="0" err="1" smtClean="0"/>
              <a:t>of</a:t>
            </a:r>
            <a:r>
              <a:rPr lang="de-DE" dirty="0" smtClean="0"/>
              <a:t> </a:t>
            </a:r>
            <a:r>
              <a:rPr lang="de-DE" dirty="0" err="1" smtClean="0"/>
              <a:t>conjunctive</a:t>
            </a:r>
            <a:r>
              <a:rPr lang="de-DE" dirty="0" smtClean="0"/>
              <a:t> </a:t>
            </a:r>
            <a:r>
              <a:rPr lang="de-DE" dirty="0" err="1" smtClean="0"/>
              <a:t>knowledge</a:t>
            </a:r>
            <a:r>
              <a:rPr lang="de-DE" dirty="0" smtClean="0"/>
              <a:t> </a:t>
            </a:r>
            <a:r>
              <a:rPr lang="de-DE" dirty="0" err="1" smtClean="0"/>
              <a:t>of</a:t>
            </a:r>
            <a:r>
              <a:rPr lang="de-DE" dirty="0" smtClean="0"/>
              <a:t> Udi </a:t>
            </a:r>
            <a:r>
              <a:rPr lang="de-DE" dirty="0" err="1" smtClean="0"/>
              <a:t>grammar</a:t>
            </a:r>
            <a:r>
              <a:rPr lang="de-DE" dirty="0" smtClean="0"/>
              <a:t>.</a:t>
            </a:r>
          </a:p>
          <a:p>
            <a:pPr marL="0" indent="0">
              <a:buNone/>
            </a:pPr>
            <a:r>
              <a:rPr lang="de-DE" dirty="0"/>
              <a:t>	</a:t>
            </a:r>
            <a:r>
              <a:rPr lang="de-DE" dirty="0" smtClean="0"/>
              <a:t>	</a:t>
            </a:r>
            <a:r>
              <a:rPr lang="de-DE" sz="2100" dirty="0" smtClean="0"/>
              <a:t>But: 	The </a:t>
            </a:r>
            <a:r>
              <a:rPr lang="de-DE" sz="2100" dirty="0" err="1" smtClean="0"/>
              <a:t>grammar</a:t>
            </a:r>
            <a:r>
              <a:rPr lang="de-DE" sz="2100" dirty="0" smtClean="0"/>
              <a:t> </a:t>
            </a:r>
            <a:r>
              <a:rPr lang="de-DE" sz="2100" dirty="0" err="1" smtClean="0"/>
              <a:t>of</a:t>
            </a:r>
            <a:r>
              <a:rPr lang="de-DE" sz="2100" dirty="0" smtClean="0"/>
              <a:t> Udi </a:t>
            </a:r>
            <a:r>
              <a:rPr lang="de-DE" sz="2100" dirty="0" err="1" smtClean="0"/>
              <a:t>has</a:t>
            </a:r>
            <a:r>
              <a:rPr lang="de-DE" sz="2100" dirty="0" smtClean="0"/>
              <a:t> </a:t>
            </a:r>
            <a:r>
              <a:rPr lang="de-DE" sz="2100" dirty="0" err="1" smtClean="0"/>
              <a:t>resulted</a:t>
            </a:r>
            <a:r>
              <a:rPr lang="de-DE" sz="2100" dirty="0" smtClean="0"/>
              <a:t> </a:t>
            </a:r>
            <a:r>
              <a:rPr lang="de-DE" sz="2100" dirty="0" err="1" smtClean="0"/>
              <a:t>from</a:t>
            </a:r>
            <a:r>
              <a:rPr lang="de-DE" sz="2100" dirty="0" smtClean="0"/>
              <a:t> </a:t>
            </a:r>
            <a:r>
              <a:rPr lang="de-DE" sz="2100" dirty="0" err="1" smtClean="0"/>
              <a:t>very</a:t>
            </a:r>
            <a:r>
              <a:rPr lang="de-DE" sz="2100" dirty="0" smtClean="0"/>
              <a:t> </a:t>
            </a:r>
            <a:r>
              <a:rPr lang="de-DE" sz="2100" dirty="0" err="1" smtClean="0"/>
              <a:t>many</a:t>
            </a:r>
            <a:r>
              <a:rPr lang="de-DE" sz="2100" dirty="0" smtClean="0"/>
              <a:t> </a:t>
            </a:r>
            <a:r>
              <a:rPr lang="de-DE" sz="2100" dirty="0" err="1" smtClean="0"/>
              <a:t>patterns</a:t>
            </a:r>
            <a:r>
              <a:rPr lang="de-DE" sz="2100" dirty="0" smtClean="0"/>
              <a:t> 			</a:t>
            </a:r>
            <a:r>
              <a:rPr lang="de-DE" sz="2100" dirty="0" smtClean="0"/>
              <a:t>	</a:t>
            </a:r>
            <a:r>
              <a:rPr lang="de-DE" sz="2100" dirty="0" err="1" smtClean="0"/>
              <a:t>of</a:t>
            </a:r>
            <a:r>
              <a:rPr lang="de-DE" sz="2100" dirty="0" smtClean="0"/>
              <a:t> </a:t>
            </a:r>
            <a:r>
              <a:rPr lang="de-DE" sz="2100" dirty="0" err="1" smtClean="0"/>
              <a:t>language</a:t>
            </a:r>
            <a:r>
              <a:rPr lang="de-DE" sz="2100" dirty="0" smtClean="0"/>
              <a:t> </a:t>
            </a:r>
            <a:r>
              <a:rPr lang="de-DE" sz="2100" dirty="0" err="1" smtClean="0"/>
              <a:t>contact</a:t>
            </a:r>
            <a:r>
              <a:rPr lang="de-DE" sz="2100" dirty="0" smtClean="0"/>
              <a:t>. </a:t>
            </a:r>
            <a:r>
              <a:rPr lang="de-DE" sz="2100" dirty="0" err="1" smtClean="0"/>
              <a:t>What</a:t>
            </a:r>
            <a:r>
              <a:rPr lang="de-DE" sz="2100" dirty="0" smtClean="0"/>
              <a:t> </a:t>
            </a:r>
            <a:r>
              <a:rPr lang="de-DE" sz="2100" dirty="0" err="1" smtClean="0"/>
              <a:t>would</a:t>
            </a:r>
            <a:r>
              <a:rPr lang="de-DE" sz="2100" dirty="0" smtClean="0"/>
              <a:t> </a:t>
            </a:r>
            <a:r>
              <a:rPr lang="de-DE" sz="2100" dirty="0" err="1" smtClean="0"/>
              <a:t>then</a:t>
            </a:r>
            <a:r>
              <a:rPr lang="de-DE" sz="2100" dirty="0" smtClean="0"/>
              <a:t> </a:t>
            </a:r>
            <a:r>
              <a:rPr lang="de-DE" sz="2100" dirty="0" err="1" smtClean="0"/>
              <a:t>be</a:t>
            </a:r>
            <a:r>
              <a:rPr lang="de-DE" sz="2100" dirty="0" smtClean="0"/>
              <a:t> ‚Udi‘ in </a:t>
            </a:r>
            <a:r>
              <a:rPr lang="de-DE" sz="2100" dirty="0" err="1" smtClean="0"/>
              <a:t>the</a:t>
            </a:r>
            <a:r>
              <a:rPr lang="de-DE" sz="2100" dirty="0" smtClean="0"/>
              <a:t> 			</a:t>
            </a:r>
            <a:r>
              <a:rPr lang="de-DE" sz="2100" dirty="0" smtClean="0"/>
              <a:t>	</a:t>
            </a:r>
            <a:r>
              <a:rPr lang="de-DE" sz="2100" dirty="0" err="1" smtClean="0"/>
              <a:t>grammar</a:t>
            </a:r>
            <a:r>
              <a:rPr lang="de-DE" sz="2100" dirty="0" smtClean="0"/>
              <a:t> </a:t>
            </a:r>
            <a:r>
              <a:rPr lang="de-DE" sz="2100" dirty="0" err="1" smtClean="0"/>
              <a:t>of</a:t>
            </a:r>
            <a:r>
              <a:rPr lang="de-DE" sz="2100" dirty="0" smtClean="0"/>
              <a:t> Udi?  </a:t>
            </a:r>
          </a:p>
          <a:p>
            <a:pPr marL="0" indent="0">
              <a:buNone/>
            </a:pPr>
            <a:r>
              <a:rPr lang="de-DE" dirty="0"/>
              <a:t>	</a:t>
            </a:r>
            <a:r>
              <a:rPr lang="de-DE" dirty="0" smtClean="0"/>
              <a:t>- </a:t>
            </a:r>
            <a:r>
              <a:rPr lang="de-DE" dirty="0" err="1" smtClean="0"/>
              <a:t>Ongoing</a:t>
            </a:r>
            <a:r>
              <a:rPr lang="de-DE" dirty="0" smtClean="0"/>
              <a:t> </a:t>
            </a:r>
            <a:r>
              <a:rPr lang="de-DE" dirty="0" err="1" smtClean="0"/>
              <a:t>assimilation</a:t>
            </a:r>
            <a:r>
              <a:rPr lang="de-DE" dirty="0" smtClean="0"/>
              <a:t> </a:t>
            </a:r>
            <a:r>
              <a:rPr lang="de-DE" dirty="0" err="1" smtClean="0"/>
              <a:t>to</a:t>
            </a:r>
            <a:r>
              <a:rPr lang="de-DE" dirty="0" smtClean="0"/>
              <a:t> </a:t>
            </a:r>
            <a:r>
              <a:rPr lang="de-DE" dirty="0" err="1" smtClean="0"/>
              <a:t>articulatory</a:t>
            </a:r>
            <a:r>
              <a:rPr lang="de-DE" dirty="0" smtClean="0"/>
              <a:t> </a:t>
            </a:r>
            <a:r>
              <a:rPr lang="de-DE" dirty="0" err="1" smtClean="0"/>
              <a:t>traditions</a:t>
            </a:r>
            <a:r>
              <a:rPr lang="de-DE" dirty="0" smtClean="0"/>
              <a:t> </a:t>
            </a:r>
            <a:r>
              <a:rPr lang="de-DE" dirty="0" err="1" smtClean="0"/>
              <a:t>of</a:t>
            </a:r>
            <a:r>
              <a:rPr lang="de-DE" dirty="0" smtClean="0"/>
              <a:t> Azeri. </a:t>
            </a:r>
            <a:endParaRPr lang="de-DE" dirty="0"/>
          </a:p>
        </p:txBody>
      </p:sp>
      <p:sp>
        <p:nvSpPr>
          <p:cNvPr id="4" name="Datumsplatzhalter 3"/>
          <p:cNvSpPr>
            <a:spLocks noGrp="1"/>
          </p:cNvSpPr>
          <p:nvPr>
            <p:ph type="dt" sz="half" idx="10"/>
          </p:nvPr>
        </p:nvSpPr>
        <p:spPr/>
        <p:txBody>
          <a:bodyPr/>
          <a:lstStyle/>
          <a:p>
            <a:fld id="{62968F6B-3979-7744-AE0B-B9378F7E42F7}"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35</a:t>
            </a:fld>
            <a:endParaRPr lang="en-US"/>
          </a:p>
        </p:txBody>
      </p:sp>
    </p:spTree>
    <p:extLst>
      <p:ext uri="{BB962C8B-B14F-4D97-AF65-F5344CB8AC3E}">
        <p14:creationId xmlns:p14="http://schemas.microsoft.com/office/powerpoint/2010/main" val="2415800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62500" lnSpcReduction="20000"/>
          </a:bodyPr>
          <a:lstStyle/>
          <a:p>
            <a:pPr marL="0" indent="0">
              <a:buNone/>
            </a:pPr>
            <a:r>
              <a:rPr lang="de-DE" b="1" dirty="0" smtClean="0"/>
              <a:t>Language </a:t>
            </a:r>
            <a:r>
              <a:rPr lang="de-DE" b="1" dirty="0" err="1" smtClean="0"/>
              <a:t>awareness</a:t>
            </a:r>
            <a:r>
              <a:rPr lang="de-DE" b="1" dirty="0" smtClean="0"/>
              <a:t>:</a:t>
            </a:r>
          </a:p>
          <a:p>
            <a:pPr marL="0" indent="0">
              <a:buNone/>
            </a:pPr>
            <a:r>
              <a:rPr lang="de-DE" dirty="0" smtClean="0"/>
              <a:t>The </a:t>
            </a:r>
            <a:r>
              <a:rPr lang="de-DE" dirty="0" err="1" smtClean="0"/>
              <a:t>idea</a:t>
            </a:r>
            <a:r>
              <a:rPr lang="de-DE" dirty="0" smtClean="0"/>
              <a:t> </a:t>
            </a:r>
            <a:r>
              <a:rPr lang="de-DE" dirty="0" err="1" smtClean="0"/>
              <a:t>that</a:t>
            </a:r>
            <a:r>
              <a:rPr lang="de-DE" dirty="0" smtClean="0"/>
              <a:t> Udi </a:t>
            </a:r>
            <a:r>
              <a:rPr lang="de-DE" dirty="0" err="1" smtClean="0"/>
              <a:t>has</a:t>
            </a:r>
            <a:r>
              <a:rPr lang="de-DE" dirty="0" smtClean="0"/>
              <a:t> a </a:t>
            </a:r>
            <a:r>
              <a:rPr lang="de-DE" dirty="0" err="1" smtClean="0"/>
              <a:t>surplus</a:t>
            </a:r>
            <a:r>
              <a:rPr lang="de-DE" dirty="0" smtClean="0"/>
              <a:t> </a:t>
            </a:r>
            <a:r>
              <a:rPr lang="de-DE" dirty="0" err="1" smtClean="0"/>
              <a:t>for</a:t>
            </a:r>
            <a:r>
              <a:rPr lang="de-DE" dirty="0" smtClean="0"/>
              <a:t> </a:t>
            </a:r>
            <a:r>
              <a:rPr lang="de-DE" dirty="0" err="1" smtClean="0"/>
              <a:t>the</a:t>
            </a:r>
            <a:r>
              <a:rPr lang="de-DE" dirty="0" smtClean="0"/>
              <a:t> </a:t>
            </a:r>
            <a:r>
              <a:rPr lang="de-DE" dirty="0" err="1" smtClean="0"/>
              <a:t>speech</a:t>
            </a:r>
            <a:r>
              <a:rPr lang="de-DE" dirty="0" smtClean="0"/>
              <a:t> </a:t>
            </a:r>
            <a:r>
              <a:rPr lang="de-DE" dirty="0" err="1" smtClean="0"/>
              <a:t>community</a:t>
            </a:r>
            <a:r>
              <a:rPr lang="de-DE" dirty="0" smtClean="0"/>
              <a:t> </a:t>
            </a:r>
            <a:r>
              <a:rPr lang="de-DE" dirty="0" err="1" smtClean="0"/>
              <a:t>has</a:t>
            </a:r>
            <a:r>
              <a:rPr lang="de-DE" dirty="0" smtClean="0"/>
              <a:t> </a:t>
            </a:r>
            <a:r>
              <a:rPr lang="de-DE" dirty="0" err="1" smtClean="0"/>
              <a:t>been</a:t>
            </a:r>
            <a:r>
              <a:rPr lang="de-DE" dirty="0" smtClean="0"/>
              <a:t> </a:t>
            </a:r>
            <a:r>
              <a:rPr lang="de-DE" dirty="0" err="1" smtClean="0"/>
              <a:t>implemented</a:t>
            </a:r>
            <a:r>
              <a:rPr lang="de-DE" dirty="0" smtClean="0"/>
              <a:t> in </a:t>
            </a:r>
            <a:r>
              <a:rPr lang="de-DE" dirty="0" err="1" smtClean="0"/>
              <a:t>the</a:t>
            </a:r>
            <a:r>
              <a:rPr lang="de-DE" dirty="0" smtClean="0"/>
              <a:t> </a:t>
            </a:r>
            <a:r>
              <a:rPr lang="de-DE" dirty="0" err="1" smtClean="0"/>
              <a:t>community</a:t>
            </a:r>
            <a:r>
              <a:rPr lang="de-DE" dirty="0" smtClean="0"/>
              <a:t> </a:t>
            </a:r>
            <a:r>
              <a:rPr lang="de-DE" dirty="0" err="1" smtClean="0"/>
              <a:t>especially</a:t>
            </a:r>
            <a:r>
              <a:rPr lang="de-DE" dirty="0" smtClean="0"/>
              <a:t> after 1989:</a:t>
            </a:r>
          </a:p>
          <a:p>
            <a:pPr marL="0" indent="0">
              <a:buNone/>
            </a:pPr>
            <a:endParaRPr lang="de-DE" dirty="0" smtClean="0"/>
          </a:p>
          <a:p>
            <a:pPr marL="0" indent="0">
              <a:buNone/>
            </a:pPr>
            <a:r>
              <a:rPr lang="de-DE" dirty="0"/>
              <a:t>	</a:t>
            </a:r>
            <a:r>
              <a:rPr lang="de-DE" dirty="0" smtClean="0"/>
              <a:t>- The Udi </a:t>
            </a:r>
            <a:r>
              <a:rPr lang="de-DE" dirty="0" err="1" smtClean="0"/>
              <a:t>language</a:t>
            </a:r>
            <a:r>
              <a:rPr lang="de-DE" dirty="0" smtClean="0"/>
              <a:t> </a:t>
            </a:r>
            <a:r>
              <a:rPr lang="de-DE" dirty="0" err="1" smtClean="0"/>
              <a:t>as</a:t>
            </a:r>
            <a:r>
              <a:rPr lang="de-DE" dirty="0" smtClean="0"/>
              <a:t> a </a:t>
            </a:r>
            <a:r>
              <a:rPr lang="de-DE" dirty="0" err="1" smtClean="0"/>
              <a:t>testimony</a:t>
            </a:r>
            <a:r>
              <a:rPr lang="de-DE" dirty="0" smtClean="0"/>
              <a:t> </a:t>
            </a:r>
            <a:r>
              <a:rPr lang="de-DE" dirty="0" err="1" smtClean="0"/>
              <a:t>of</a:t>
            </a:r>
            <a:r>
              <a:rPr lang="de-DE" dirty="0" smtClean="0"/>
              <a:t> </a:t>
            </a:r>
            <a:r>
              <a:rPr lang="de-DE" dirty="0" err="1" smtClean="0"/>
              <a:t>the</a:t>
            </a:r>
            <a:r>
              <a:rPr lang="de-DE" dirty="0" smtClean="0"/>
              <a:t> </a:t>
            </a:r>
            <a:r>
              <a:rPr lang="de-DE" dirty="0" err="1" smtClean="0"/>
              <a:t>Albanian</a:t>
            </a:r>
            <a:r>
              <a:rPr lang="de-DE" dirty="0" smtClean="0"/>
              <a:t> </a:t>
            </a:r>
            <a:r>
              <a:rPr lang="de-DE" dirty="0" err="1" smtClean="0"/>
              <a:t>heritage</a:t>
            </a:r>
            <a:r>
              <a:rPr lang="de-DE" dirty="0" smtClean="0"/>
              <a:t> in </a:t>
            </a:r>
            <a:r>
              <a:rPr lang="de-DE" dirty="0" err="1" smtClean="0"/>
              <a:t>Azerbaijan</a:t>
            </a:r>
            <a:r>
              <a:rPr lang="de-DE" dirty="0" smtClean="0"/>
              <a:t>.</a:t>
            </a:r>
          </a:p>
          <a:p>
            <a:pPr marL="0" indent="0">
              <a:buNone/>
            </a:pPr>
            <a:endParaRPr lang="de-DE" dirty="0" smtClean="0"/>
          </a:p>
          <a:p>
            <a:pPr marL="0" indent="0">
              <a:buNone/>
            </a:pPr>
            <a:r>
              <a:rPr lang="de-DE" dirty="0"/>
              <a:t>	</a:t>
            </a:r>
            <a:r>
              <a:rPr lang="de-DE" dirty="0" smtClean="0"/>
              <a:t>- Adaptation </a:t>
            </a:r>
            <a:r>
              <a:rPr lang="de-DE" dirty="0" err="1" smtClean="0"/>
              <a:t>of</a:t>
            </a:r>
            <a:r>
              <a:rPr lang="de-DE" dirty="0" smtClean="0"/>
              <a:t> European </a:t>
            </a:r>
            <a:r>
              <a:rPr lang="de-DE" dirty="0" err="1" smtClean="0"/>
              <a:t>models</a:t>
            </a:r>
            <a:r>
              <a:rPr lang="de-DE" dirty="0" smtClean="0"/>
              <a:t> </a:t>
            </a:r>
            <a:r>
              <a:rPr lang="de-DE" dirty="0" err="1" smtClean="0"/>
              <a:t>of</a:t>
            </a:r>
            <a:r>
              <a:rPr lang="de-DE" dirty="0" smtClean="0"/>
              <a:t> </a:t>
            </a:r>
            <a:r>
              <a:rPr lang="de-DE" dirty="0" err="1" smtClean="0"/>
              <a:t>language</a:t>
            </a:r>
            <a:r>
              <a:rPr lang="de-DE" dirty="0" smtClean="0"/>
              <a:t> </a:t>
            </a:r>
            <a:r>
              <a:rPr lang="de-DE" dirty="0" err="1" smtClean="0"/>
              <a:t>as</a:t>
            </a:r>
            <a:r>
              <a:rPr lang="de-DE" dirty="0" smtClean="0"/>
              <a:t> a </a:t>
            </a:r>
            <a:r>
              <a:rPr lang="de-DE" dirty="0" err="1" smtClean="0"/>
              <a:t>parameter</a:t>
            </a:r>
            <a:r>
              <a:rPr lang="de-DE" dirty="0" smtClean="0"/>
              <a:t> </a:t>
            </a:r>
            <a:r>
              <a:rPr lang="de-DE" dirty="0" err="1" smtClean="0"/>
              <a:t>of</a:t>
            </a:r>
            <a:r>
              <a:rPr lang="de-DE" dirty="0" smtClean="0"/>
              <a:t> (national </a:t>
            </a:r>
            <a:r>
              <a:rPr lang="de-DE" dirty="0" err="1" smtClean="0"/>
              <a:t>or</a:t>
            </a:r>
            <a:r>
              <a:rPr lang="de-DE" dirty="0" smtClean="0"/>
              <a:t> 	sub-national) </a:t>
            </a:r>
            <a:r>
              <a:rPr lang="de-DE" dirty="0" err="1" smtClean="0"/>
              <a:t>identity</a:t>
            </a:r>
            <a:r>
              <a:rPr lang="de-DE" dirty="0" smtClean="0"/>
              <a:t>.</a:t>
            </a:r>
            <a:endParaRPr lang="de-DE" dirty="0"/>
          </a:p>
          <a:p>
            <a:pPr marL="0" indent="0">
              <a:buNone/>
            </a:pPr>
            <a:endParaRPr lang="de-DE" dirty="0" smtClean="0"/>
          </a:p>
          <a:p>
            <a:pPr marL="0" indent="0">
              <a:buNone/>
            </a:pPr>
            <a:r>
              <a:rPr lang="de-DE" dirty="0" smtClean="0"/>
              <a:t>	- </a:t>
            </a:r>
            <a:r>
              <a:rPr lang="de-DE" dirty="0" err="1" smtClean="0"/>
              <a:t>Turning</a:t>
            </a:r>
            <a:r>
              <a:rPr lang="de-DE" dirty="0" smtClean="0"/>
              <a:t> </a:t>
            </a:r>
            <a:r>
              <a:rPr lang="de-DE" dirty="0" err="1" smtClean="0"/>
              <a:t>conjunctive</a:t>
            </a:r>
            <a:r>
              <a:rPr lang="de-DE" dirty="0" smtClean="0"/>
              <a:t> (</a:t>
            </a:r>
            <a:r>
              <a:rPr lang="de-DE" dirty="0" err="1" smtClean="0"/>
              <a:t>praxeological</a:t>
            </a:r>
            <a:r>
              <a:rPr lang="de-DE" dirty="0" smtClean="0"/>
              <a:t>) </a:t>
            </a:r>
            <a:r>
              <a:rPr lang="de-DE" dirty="0" err="1" smtClean="0"/>
              <a:t>knowledge</a:t>
            </a:r>
            <a:r>
              <a:rPr lang="de-DE" dirty="0" smtClean="0"/>
              <a:t> </a:t>
            </a:r>
            <a:r>
              <a:rPr lang="de-DE" dirty="0" err="1" smtClean="0"/>
              <a:t>into</a:t>
            </a:r>
            <a:r>
              <a:rPr lang="de-DE" dirty="0" smtClean="0"/>
              <a:t> </a:t>
            </a:r>
            <a:r>
              <a:rPr lang="de-DE" dirty="0" err="1" smtClean="0"/>
              <a:t>communicative</a:t>
            </a:r>
            <a:r>
              <a:rPr lang="de-DE" dirty="0" smtClean="0"/>
              <a:t> 	</a:t>
            </a:r>
            <a:r>
              <a:rPr lang="de-DE" dirty="0" err="1" smtClean="0"/>
              <a:t>knowledge</a:t>
            </a:r>
            <a:r>
              <a:rPr lang="de-DE" dirty="0" smtClean="0"/>
              <a:t> ‚</a:t>
            </a:r>
            <a:r>
              <a:rPr lang="de-DE" dirty="0" err="1" smtClean="0"/>
              <a:t>about</a:t>
            </a:r>
            <a:r>
              <a:rPr lang="de-DE" dirty="0" smtClean="0"/>
              <a:t> Udi‘.</a:t>
            </a:r>
          </a:p>
          <a:p>
            <a:pPr marL="0" indent="0">
              <a:buNone/>
            </a:pPr>
            <a:endParaRPr lang="de-DE" dirty="0" smtClean="0"/>
          </a:p>
          <a:p>
            <a:pPr marL="0" indent="0">
              <a:buNone/>
            </a:pPr>
            <a:r>
              <a:rPr lang="de-DE" dirty="0"/>
              <a:t>	</a:t>
            </a:r>
            <a:r>
              <a:rPr lang="de-DE" dirty="0" smtClean="0"/>
              <a:t>- Implementation </a:t>
            </a:r>
            <a:r>
              <a:rPr lang="de-DE" dirty="0" err="1" smtClean="0"/>
              <a:t>of</a:t>
            </a:r>
            <a:r>
              <a:rPr lang="de-DE" dirty="0" smtClean="0"/>
              <a:t> </a:t>
            </a:r>
            <a:r>
              <a:rPr lang="de-DE" dirty="0" err="1" smtClean="0"/>
              <a:t>the</a:t>
            </a:r>
            <a:r>
              <a:rPr lang="de-DE" dirty="0" smtClean="0"/>
              <a:t> </a:t>
            </a:r>
            <a:r>
              <a:rPr lang="de-DE" dirty="0" err="1" smtClean="0"/>
              <a:t>idea</a:t>
            </a:r>
            <a:r>
              <a:rPr lang="de-DE" dirty="0" smtClean="0"/>
              <a:t> </a:t>
            </a:r>
            <a:r>
              <a:rPr lang="de-DE" dirty="0" err="1" smtClean="0"/>
              <a:t>of</a:t>
            </a:r>
            <a:r>
              <a:rPr lang="de-DE" dirty="0" smtClean="0"/>
              <a:t> Udi </a:t>
            </a:r>
            <a:r>
              <a:rPr lang="de-DE" dirty="0" err="1" smtClean="0"/>
              <a:t>as</a:t>
            </a:r>
            <a:r>
              <a:rPr lang="de-DE" dirty="0" smtClean="0"/>
              <a:t> </a:t>
            </a:r>
            <a:r>
              <a:rPr lang="de-DE" dirty="0" err="1" smtClean="0"/>
              <a:t>being</a:t>
            </a:r>
            <a:r>
              <a:rPr lang="de-DE" dirty="0" smtClean="0"/>
              <a:t> a genuine </a:t>
            </a:r>
            <a:r>
              <a:rPr lang="de-DE" dirty="0" err="1" smtClean="0"/>
              <a:t>part</a:t>
            </a:r>
            <a:r>
              <a:rPr lang="de-DE" dirty="0" smtClean="0"/>
              <a:t>, </a:t>
            </a:r>
            <a:r>
              <a:rPr lang="de-DE" dirty="0" err="1" smtClean="0"/>
              <a:t>testimony</a:t>
            </a:r>
            <a:r>
              <a:rPr lang="de-DE" dirty="0" smtClean="0"/>
              <a:t>, </a:t>
            </a:r>
            <a:r>
              <a:rPr lang="de-DE" dirty="0" err="1" smtClean="0"/>
              <a:t>and</a:t>
            </a:r>
            <a:r>
              <a:rPr lang="de-DE" dirty="0" smtClean="0"/>
              <a:t> 	‚</a:t>
            </a:r>
            <a:r>
              <a:rPr lang="de-DE" dirty="0" err="1" smtClean="0"/>
              <a:t>storehouse</a:t>
            </a:r>
            <a:r>
              <a:rPr lang="de-DE" dirty="0" smtClean="0"/>
              <a:t>‘ (Herder) </a:t>
            </a:r>
            <a:r>
              <a:rPr lang="de-DE" dirty="0" err="1" smtClean="0"/>
              <a:t>of</a:t>
            </a:r>
            <a:r>
              <a:rPr lang="de-DE" dirty="0" smtClean="0"/>
              <a:t> ‚Udi </a:t>
            </a:r>
            <a:r>
              <a:rPr lang="de-DE" dirty="0" err="1" smtClean="0"/>
              <a:t>culture</a:t>
            </a:r>
            <a:r>
              <a:rPr lang="de-DE" dirty="0" smtClean="0"/>
              <a:t>‘. </a:t>
            </a:r>
          </a:p>
          <a:p>
            <a:pPr marL="0" indent="0">
              <a:buNone/>
            </a:pPr>
            <a:endParaRPr lang="de-DE" dirty="0" smtClean="0"/>
          </a:p>
          <a:p>
            <a:pPr marL="0" indent="0">
              <a:buNone/>
            </a:pPr>
            <a:r>
              <a:rPr lang="de-DE" dirty="0" smtClean="0"/>
              <a:t>	- </a:t>
            </a:r>
            <a:r>
              <a:rPr lang="de-DE" dirty="0" err="1" smtClean="0"/>
              <a:t>Promoted</a:t>
            </a:r>
            <a:r>
              <a:rPr lang="de-DE" dirty="0" smtClean="0"/>
              <a:t> </a:t>
            </a:r>
            <a:r>
              <a:rPr lang="de-DE" dirty="0" err="1" smtClean="0"/>
              <a:t>by</a:t>
            </a:r>
            <a:r>
              <a:rPr lang="de-DE" dirty="0" smtClean="0"/>
              <a:t> Udi </a:t>
            </a:r>
            <a:r>
              <a:rPr lang="de-DE" dirty="0" err="1" smtClean="0"/>
              <a:t>intellectuals</a:t>
            </a:r>
            <a:r>
              <a:rPr lang="de-DE" dirty="0" smtClean="0"/>
              <a:t> </a:t>
            </a:r>
            <a:r>
              <a:rPr lang="de-DE" dirty="0" err="1" smtClean="0"/>
              <a:t>trained</a:t>
            </a:r>
            <a:r>
              <a:rPr lang="de-DE" dirty="0" smtClean="0"/>
              <a:t> in </a:t>
            </a:r>
            <a:r>
              <a:rPr lang="de-DE" dirty="0" err="1" smtClean="0"/>
              <a:t>big</a:t>
            </a:r>
            <a:r>
              <a:rPr lang="de-DE" dirty="0" smtClean="0"/>
              <a:t> </a:t>
            </a:r>
            <a:r>
              <a:rPr lang="de-DE" dirty="0" err="1" smtClean="0"/>
              <a:t>cities</a:t>
            </a:r>
            <a:endParaRPr lang="de-DE" dirty="0" smtClean="0"/>
          </a:p>
          <a:p>
            <a:pPr marL="0" indent="0">
              <a:buNone/>
            </a:pPr>
            <a:r>
              <a:rPr lang="de-DE" dirty="0" smtClean="0"/>
              <a:t>		=&gt; </a:t>
            </a:r>
            <a:r>
              <a:rPr lang="de-DE" dirty="0" err="1" smtClean="0"/>
              <a:t>Institutionalization</a:t>
            </a:r>
            <a:r>
              <a:rPr lang="de-DE" dirty="0" smtClean="0"/>
              <a:t> </a:t>
            </a:r>
            <a:r>
              <a:rPr lang="de-DE" dirty="0" err="1" smtClean="0"/>
              <a:t>of</a:t>
            </a:r>
            <a:r>
              <a:rPr lang="de-DE" dirty="0" smtClean="0"/>
              <a:t> ‚</a:t>
            </a:r>
            <a:r>
              <a:rPr lang="de-DE" dirty="0" err="1" smtClean="0"/>
              <a:t>Udihood</a:t>
            </a:r>
            <a:r>
              <a:rPr lang="de-DE" dirty="0" smtClean="0"/>
              <a:t>‘ </a:t>
            </a:r>
            <a:endParaRPr lang="de-DE" dirty="0"/>
          </a:p>
          <a:p>
            <a:pPr marL="0" indent="0">
              <a:buNone/>
            </a:pPr>
            <a:r>
              <a:rPr lang="de-DE" dirty="0" smtClean="0"/>
              <a:t>		</a:t>
            </a:r>
            <a:endParaRPr lang="de-DE" dirty="0"/>
          </a:p>
        </p:txBody>
      </p:sp>
      <p:sp>
        <p:nvSpPr>
          <p:cNvPr id="4" name="Datumsplatzhalter 3"/>
          <p:cNvSpPr>
            <a:spLocks noGrp="1"/>
          </p:cNvSpPr>
          <p:nvPr>
            <p:ph type="dt" sz="half" idx="10"/>
          </p:nvPr>
        </p:nvSpPr>
        <p:spPr/>
        <p:txBody>
          <a:bodyPr/>
          <a:lstStyle/>
          <a:p>
            <a:fld id="{438D2F93-B0BE-A947-B490-D4F86B4029C2}"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36</a:t>
            </a:fld>
            <a:endParaRPr lang="en-US"/>
          </a:p>
        </p:txBody>
      </p:sp>
    </p:spTree>
    <p:extLst>
      <p:ext uri="{BB962C8B-B14F-4D97-AF65-F5344CB8AC3E}">
        <p14:creationId xmlns:p14="http://schemas.microsoft.com/office/powerpoint/2010/main" val="2771360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Udi (2)</a:t>
            </a:r>
            <a:endParaRPr lang="de-DE" dirty="0"/>
          </a:p>
        </p:txBody>
      </p:sp>
      <p:sp>
        <p:nvSpPr>
          <p:cNvPr id="3" name="Inhaltsplatzhalter 2"/>
          <p:cNvSpPr>
            <a:spLocks noGrp="1"/>
          </p:cNvSpPr>
          <p:nvPr>
            <p:ph sz="quarter" idx="1"/>
          </p:nvPr>
        </p:nvSpPr>
        <p:spPr/>
        <p:txBody>
          <a:bodyPr>
            <a:normAutofit fontScale="77500" lnSpcReduction="20000"/>
          </a:bodyPr>
          <a:lstStyle/>
          <a:p>
            <a:pPr marL="0" indent="0">
              <a:buNone/>
            </a:pPr>
            <a:r>
              <a:rPr lang="de-DE" b="1" dirty="0" err="1" smtClean="0"/>
              <a:t>Conclusion</a:t>
            </a:r>
            <a:r>
              <a:rPr lang="de-DE" b="1" dirty="0" smtClean="0"/>
              <a:t>:</a:t>
            </a:r>
          </a:p>
          <a:p>
            <a:pPr marL="0" indent="0">
              <a:buNone/>
            </a:pPr>
            <a:r>
              <a:rPr lang="de-DE" dirty="0" err="1" smtClean="0"/>
              <a:t>From</a:t>
            </a:r>
            <a:r>
              <a:rPr lang="de-DE" dirty="0" smtClean="0"/>
              <a:t> a </a:t>
            </a:r>
            <a:r>
              <a:rPr lang="de-DE" dirty="0" err="1" smtClean="0"/>
              <a:t>praxeological</a:t>
            </a:r>
            <a:r>
              <a:rPr lang="de-DE" dirty="0" smtClean="0"/>
              <a:t> </a:t>
            </a:r>
            <a:r>
              <a:rPr lang="de-DE" dirty="0" err="1" smtClean="0"/>
              <a:t>point</a:t>
            </a:r>
            <a:r>
              <a:rPr lang="de-DE" dirty="0" smtClean="0"/>
              <a:t> </a:t>
            </a:r>
            <a:r>
              <a:rPr lang="de-DE" dirty="0" err="1" smtClean="0"/>
              <a:t>of</a:t>
            </a:r>
            <a:r>
              <a:rPr lang="de-DE" dirty="0" smtClean="0"/>
              <a:t> </a:t>
            </a:r>
            <a:r>
              <a:rPr lang="de-DE" dirty="0" err="1" smtClean="0"/>
              <a:t>view</a:t>
            </a:r>
            <a:r>
              <a:rPr lang="de-DE" dirty="0" smtClean="0"/>
              <a:t>, Udi </a:t>
            </a:r>
            <a:r>
              <a:rPr lang="de-DE" dirty="0" err="1" smtClean="0"/>
              <a:t>is</a:t>
            </a:r>
            <a:r>
              <a:rPr lang="de-DE" dirty="0" smtClean="0"/>
              <a:t> on </a:t>
            </a:r>
            <a:r>
              <a:rPr lang="de-DE" dirty="0" err="1" smtClean="0"/>
              <a:t>its</a:t>
            </a:r>
            <a:r>
              <a:rPr lang="de-DE" dirty="0" smtClean="0"/>
              <a:t> </a:t>
            </a:r>
            <a:r>
              <a:rPr lang="de-DE" dirty="0" err="1" smtClean="0"/>
              <a:t>way</a:t>
            </a:r>
            <a:r>
              <a:rPr lang="de-DE" dirty="0" smtClean="0"/>
              <a:t> </a:t>
            </a:r>
            <a:r>
              <a:rPr lang="de-DE" dirty="0" err="1" smtClean="0"/>
              <a:t>of</a:t>
            </a:r>
            <a:r>
              <a:rPr lang="de-DE" dirty="0" smtClean="0"/>
              <a:t> </a:t>
            </a:r>
            <a:r>
              <a:rPr lang="de-DE" dirty="0" err="1" smtClean="0"/>
              <a:t>turning</a:t>
            </a:r>
            <a:r>
              <a:rPr lang="de-DE" dirty="0" smtClean="0"/>
              <a:t> </a:t>
            </a:r>
            <a:r>
              <a:rPr lang="de-DE" dirty="0" err="1" smtClean="0"/>
              <a:t>into</a:t>
            </a:r>
            <a:r>
              <a:rPr lang="de-DE" dirty="0" smtClean="0"/>
              <a:t> a </a:t>
            </a:r>
            <a:r>
              <a:rPr lang="de-DE" dirty="0" err="1" smtClean="0"/>
              <a:t>marked</a:t>
            </a:r>
            <a:r>
              <a:rPr lang="de-DE" dirty="0" smtClean="0"/>
              <a:t> </a:t>
            </a:r>
            <a:r>
              <a:rPr lang="de-DE" dirty="0" err="1" smtClean="0"/>
              <a:t>local</a:t>
            </a:r>
            <a:r>
              <a:rPr lang="de-DE" dirty="0" smtClean="0"/>
              <a:t> </a:t>
            </a:r>
            <a:r>
              <a:rPr lang="de-DE" dirty="0" err="1" smtClean="0"/>
              <a:t>communicative</a:t>
            </a:r>
            <a:r>
              <a:rPr lang="de-DE" dirty="0" smtClean="0"/>
              <a:t> style </a:t>
            </a:r>
            <a:r>
              <a:rPr lang="de-DE" dirty="0" err="1" smtClean="0"/>
              <a:t>that</a:t>
            </a:r>
            <a:r>
              <a:rPr lang="de-DE" dirty="0" smtClean="0"/>
              <a:t> will </a:t>
            </a:r>
            <a:r>
              <a:rPr lang="de-DE" dirty="0" err="1" smtClean="0"/>
              <a:t>be</a:t>
            </a:r>
            <a:r>
              <a:rPr lang="de-DE" dirty="0" smtClean="0"/>
              <a:t> </a:t>
            </a:r>
            <a:r>
              <a:rPr lang="de-DE" dirty="0" err="1" smtClean="0"/>
              <a:t>used</a:t>
            </a:r>
            <a:r>
              <a:rPr lang="de-DE" dirty="0" smtClean="0"/>
              <a:t> </a:t>
            </a:r>
            <a:r>
              <a:rPr lang="de-DE" dirty="0" err="1" smtClean="0"/>
              <a:t>as</a:t>
            </a:r>
            <a:r>
              <a:rPr lang="de-DE" dirty="0" smtClean="0"/>
              <a:t> </a:t>
            </a:r>
            <a:r>
              <a:rPr lang="de-DE" dirty="0" err="1" smtClean="0"/>
              <a:t>long</a:t>
            </a:r>
            <a:r>
              <a:rPr lang="de-DE" dirty="0" smtClean="0"/>
              <a:t> </a:t>
            </a:r>
            <a:r>
              <a:rPr lang="de-DE" dirty="0" err="1" smtClean="0"/>
              <a:t>as</a:t>
            </a:r>
            <a:r>
              <a:rPr lang="de-DE" dirty="0" smtClean="0"/>
              <a:t> </a:t>
            </a:r>
            <a:r>
              <a:rPr lang="de-DE" dirty="0" err="1" smtClean="0"/>
              <a:t>it</a:t>
            </a:r>
            <a:r>
              <a:rPr lang="de-DE" dirty="0" smtClean="0"/>
              <a:t> </a:t>
            </a:r>
            <a:r>
              <a:rPr lang="de-DE" dirty="0" err="1" smtClean="0"/>
              <a:t>has</a:t>
            </a:r>
            <a:r>
              <a:rPr lang="de-DE" dirty="0" smtClean="0"/>
              <a:t> </a:t>
            </a:r>
            <a:r>
              <a:rPr lang="de-DE" dirty="0" err="1" smtClean="0"/>
              <a:t>corresponding</a:t>
            </a:r>
            <a:r>
              <a:rPr lang="de-DE" dirty="0" smtClean="0"/>
              <a:t> </a:t>
            </a:r>
            <a:r>
              <a:rPr lang="de-DE" dirty="0" err="1" smtClean="0"/>
              <a:t>social</a:t>
            </a:r>
            <a:r>
              <a:rPr lang="de-DE" dirty="0" smtClean="0"/>
              <a:t> </a:t>
            </a:r>
            <a:r>
              <a:rPr lang="de-DE" dirty="0" err="1" smtClean="0"/>
              <a:t>funtions</a:t>
            </a:r>
            <a:r>
              <a:rPr lang="de-DE" dirty="0" smtClean="0"/>
              <a:t> (</a:t>
            </a:r>
            <a:r>
              <a:rPr lang="de-DE" i="1" dirty="0" err="1" smtClean="0"/>
              <a:t>variety</a:t>
            </a:r>
            <a:r>
              <a:rPr lang="de-DE" i="1" dirty="0" smtClean="0"/>
              <a:t> in </a:t>
            </a:r>
            <a:r>
              <a:rPr lang="de-DE" i="1" dirty="0" err="1" smtClean="0"/>
              <a:t>usage</a:t>
            </a:r>
            <a:r>
              <a:rPr lang="de-DE" dirty="0" smtClean="0"/>
              <a:t>). </a:t>
            </a:r>
          </a:p>
          <a:p>
            <a:pPr marL="0" indent="0">
              <a:buNone/>
            </a:pPr>
            <a:endParaRPr lang="de-DE" dirty="0" smtClean="0"/>
          </a:p>
          <a:p>
            <a:pPr marL="0" indent="0">
              <a:buNone/>
            </a:pPr>
            <a:r>
              <a:rPr lang="de-DE" dirty="0" err="1" smtClean="0"/>
              <a:t>There</a:t>
            </a:r>
            <a:r>
              <a:rPr lang="de-DE" dirty="0" smtClean="0"/>
              <a:t> </a:t>
            </a:r>
            <a:r>
              <a:rPr lang="de-DE" dirty="0" err="1" smtClean="0"/>
              <a:t>are</a:t>
            </a:r>
            <a:r>
              <a:rPr lang="de-DE" dirty="0" smtClean="0"/>
              <a:t> </a:t>
            </a:r>
            <a:r>
              <a:rPr lang="de-DE" dirty="0" err="1" smtClean="0"/>
              <a:t>no</a:t>
            </a:r>
            <a:r>
              <a:rPr lang="de-DE" dirty="0" smtClean="0"/>
              <a:t> ‚</a:t>
            </a:r>
            <a:r>
              <a:rPr lang="de-DE" dirty="0" err="1" smtClean="0"/>
              <a:t>cultural</a:t>
            </a:r>
            <a:r>
              <a:rPr lang="de-DE" dirty="0" smtClean="0"/>
              <a:t>‘ </a:t>
            </a:r>
            <a:r>
              <a:rPr lang="de-DE" dirty="0" err="1" smtClean="0"/>
              <a:t>terms</a:t>
            </a:r>
            <a:r>
              <a:rPr lang="de-DE" dirty="0" smtClean="0"/>
              <a:t> </a:t>
            </a:r>
            <a:r>
              <a:rPr lang="de-DE" dirty="0" err="1" smtClean="0"/>
              <a:t>that</a:t>
            </a:r>
            <a:r>
              <a:rPr lang="de-DE" dirty="0" smtClean="0"/>
              <a:t> </a:t>
            </a:r>
            <a:r>
              <a:rPr lang="de-DE" dirty="0" err="1" smtClean="0"/>
              <a:t>cannot</a:t>
            </a:r>
            <a:r>
              <a:rPr lang="de-DE" dirty="0" smtClean="0"/>
              <a:t> </a:t>
            </a:r>
            <a:r>
              <a:rPr lang="de-DE" dirty="0" err="1" smtClean="0"/>
              <a:t>be</a:t>
            </a:r>
            <a:r>
              <a:rPr lang="de-DE" dirty="0" smtClean="0"/>
              <a:t> </a:t>
            </a:r>
            <a:r>
              <a:rPr lang="de-DE" dirty="0" err="1" smtClean="0"/>
              <a:t>translated</a:t>
            </a:r>
            <a:r>
              <a:rPr lang="de-DE" dirty="0" smtClean="0"/>
              <a:t> </a:t>
            </a:r>
            <a:r>
              <a:rPr lang="de-DE" dirty="0" err="1" smtClean="0"/>
              <a:t>into</a:t>
            </a:r>
            <a:r>
              <a:rPr lang="de-DE" dirty="0" smtClean="0"/>
              <a:t> Azeri</a:t>
            </a:r>
          </a:p>
          <a:p>
            <a:pPr marL="0" indent="0">
              <a:buNone/>
            </a:pPr>
            <a:r>
              <a:rPr lang="de-DE" dirty="0"/>
              <a:t>	</a:t>
            </a:r>
            <a:r>
              <a:rPr lang="de-DE" dirty="0" smtClean="0"/>
              <a:t>‚Loss‘ </a:t>
            </a:r>
            <a:r>
              <a:rPr lang="de-DE" dirty="0" err="1" smtClean="0"/>
              <a:t>of</a:t>
            </a:r>
            <a:r>
              <a:rPr lang="de-DE" dirty="0" smtClean="0"/>
              <a:t> </a:t>
            </a:r>
            <a:r>
              <a:rPr lang="de-DE" dirty="0" err="1" smtClean="0"/>
              <a:t>Udi</a:t>
            </a:r>
            <a:r>
              <a:rPr lang="de-DE" dirty="0" smtClean="0"/>
              <a:t> (</a:t>
            </a:r>
            <a:r>
              <a:rPr lang="de-DE" dirty="0" err="1" smtClean="0"/>
              <a:t>better</a:t>
            </a:r>
            <a:r>
              <a:rPr lang="de-DE" dirty="0" smtClean="0"/>
              <a:t>: </a:t>
            </a:r>
            <a:r>
              <a:rPr lang="de-DE" dirty="0" err="1" smtClean="0"/>
              <a:t>ongoing</a:t>
            </a:r>
            <a:r>
              <a:rPr lang="de-DE" dirty="0" smtClean="0"/>
              <a:t> </a:t>
            </a:r>
            <a:r>
              <a:rPr lang="de-DE" dirty="0" err="1" smtClean="0"/>
              <a:t>Azerfication</a:t>
            </a:r>
            <a:r>
              <a:rPr lang="de-DE" dirty="0" smtClean="0"/>
              <a:t> </a:t>
            </a:r>
            <a:r>
              <a:rPr lang="de-DE" dirty="0" err="1" smtClean="0"/>
              <a:t>of</a:t>
            </a:r>
            <a:r>
              <a:rPr lang="de-DE" dirty="0" smtClean="0"/>
              <a:t> </a:t>
            </a:r>
            <a:r>
              <a:rPr lang="de-DE" dirty="0" err="1" smtClean="0"/>
              <a:t>Udi</a:t>
            </a:r>
            <a:r>
              <a:rPr lang="de-DE" dirty="0" smtClean="0"/>
              <a:t>) </a:t>
            </a:r>
            <a:r>
              <a:rPr lang="de-DE" dirty="0" err="1" smtClean="0"/>
              <a:t>does</a:t>
            </a:r>
            <a:r>
              <a:rPr lang="de-DE" dirty="0" smtClean="0"/>
              <a:t> not 	</a:t>
            </a:r>
            <a:r>
              <a:rPr lang="de-DE" dirty="0" err="1" smtClean="0"/>
              <a:t>implicate</a:t>
            </a:r>
            <a:r>
              <a:rPr lang="de-DE" dirty="0" smtClean="0"/>
              <a:t> a relevant ‚</a:t>
            </a:r>
            <a:r>
              <a:rPr lang="de-DE" dirty="0" err="1" smtClean="0"/>
              <a:t>loss</a:t>
            </a:r>
            <a:r>
              <a:rPr lang="de-DE" dirty="0" smtClean="0"/>
              <a:t> </a:t>
            </a:r>
            <a:r>
              <a:rPr lang="de-DE" dirty="0" err="1" smtClean="0"/>
              <a:t>of</a:t>
            </a:r>
            <a:r>
              <a:rPr lang="de-DE" dirty="0" smtClean="0"/>
              <a:t> </a:t>
            </a:r>
            <a:r>
              <a:rPr lang="de-DE" dirty="0" err="1" smtClean="0"/>
              <a:t>cultural</a:t>
            </a:r>
            <a:r>
              <a:rPr lang="de-DE" dirty="0" smtClean="0"/>
              <a:t> </a:t>
            </a:r>
            <a:r>
              <a:rPr lang="de-DE" dirty="0" err="1" smtClean="0"/>
              <a:t>traditions</a:t>
            </a:r>
            <a:r>
              <a:rPr lang="de-DE" dirty="0" smtClean="0"/>
              <a:t>‘ </a:t>
            </a:r>
          </a:p>
          <a:p>
            <a:pPr marL="0" indent="0">
              <a:buNone/>
            </a:pPr>
            <a:endParaRPr lang="de-DE" dirty="0"/>
          </a:p>
          <a:p>
            <a:pPr marL="0" indent="0">
              <a:buNone/>
            </a:pPr>
            <a:r>
              <a:rPr lang="de-DE" dirty="0" err="1" smtClean="0"/>
              <a:t>Only</a:t>
            </a:r>
            <a:r>
              <a:rPr lang="de-DE" dirty="0" smtClean="0"/>
              <a:t> </a:t>
            </a:r>
            <a:r>
              <a:rPr lang="de-DE" dirty="0" err="1" smtClean="0"/>
              <a:t>problem</a:t>
            </a:r>
            <a:r>
              <a:rPr lang="de-DE" dirty="0" smtClean="0"/>
              <a:t>: </a:t>
            </a:r>
            <a:r>
              <a:rPr lang="de-DE" dirty="0" err="1" smtClean="0"/>
              <a:t>Which</a:t>
            </a:r>
            <a:r>
              <a:rPr lang="de-DE" dirty="0" smtClean="0"/>
              <a:t> </a:t>
            </a:r>
            <a:r>
              <a:rPr lang="de-DE" dirty="0" err="1" smtClean="0"/>
              <a:t>language</a:t>
            </a:r>
            <a:r>
              <a:rPr lang="de-DE" dirty="0" smtClean="0"/>
              <a:t> </a:t>
            </a:r>
            <a:r>
              <a:rPr lang="de-DE" dirty="0" err="1" smtClean="0"/>
              <a:t>to</a:t>
            </a:r>
            <a:r>
              <a:rPr lang="de-DE" dirty="0" smtClean="0"/>
              <a:t> </a:t>
            </a:r>
            <a:r>
              <a:rPr lang="de-DE" dirty="0" err="1" smtClean="0"/>
              <a:t>be</a:t>
            </a:r>
            <a:r>
              <a:rPr lang="de-DE" dirty="0" smtClean="0"/>
              <a:t> </a:t>
            </a:r>
            <a:r>
              <a:rPr lang="de-DE" dirty="0" err="1" smtClean="0"/>
              <a:t>used</a:t>
            </a:r>
            <a:r>
              <a:rPr lang="de-DE" dirty="0" smtClean="0"/>
              <a:t> in </a:t>
            </a:r>
            <a:r>
              <a:rPr lang="de-DE" dirty="0" err="1" smtClean="0"/>
              <a:t>church</a:t>
            </a:r>
            <a:r>
              <a:rPr lang="de-DE" dirty="0" smtClean="0"/>
              <a:t> </a:t>
            </a:r>
            <a:r>
              <a:rPr lang="de-DE" dirty="0" err="1" smtClean="0"/>
              <a:t>services</a:t>
            </a:r>
            <a:r>
              <a:rPr lang="de-DE" dirty="0" smtClean="0"/>
              <a:t>?</a:t>
            </a:r>
          </a:p>
          <a:p>
            <a:pPr marL="0" indent="0">
              <a:buNone/>
            </a:pPr>
            <a:endParaRPr lang="de-DE" dirty="0"/>
          </a:p>
          <a:p>
            <a:pPr marL="0" indent="0">
              <a:buNone/>
            </a:pPr>
            <a:r>
              <a:rPr lang="de-DE" dirty="0" err="1" smtClean="0"/>
              <a:t>Maybe</a:t>
            </a:r>
            <a:r>
              <a:rPr lang="de-DE" dirty="0" smtClean="0"/>
              <a:t> </a:t>
            </a:r>
            <a:r>
              <a:rPr lang="de-DE" dirty="0" err="1" smtClean="0"/>
              <a:t>that</a:t>
            </a:r>
            <a:r>
              <a:rPr lang="de-DE" dirty="0" smtClean="0"/>
              <a:t> </a:t>
            </a:r>
            <a:r>
              <a:rPr lang="de-DE" dirty="0" err="1" smtClean="0"/>
              <a:t>what</a:t>
            </a:r>
            <a:r>
              <a:rPr lang="de-DE" dirty="0" smtClean="0"/>
              <a:t> </a:t>
            </a:r>
            <a:r>
              <a:rPr lang="de-DE" dirty="0" err="1" smtClean="0"/>
              <a:t>we</a:t>
            </a:r>
            <a:r>
              <a:rPr lang="de-DE" dirty="0" smtClean="0"/>
              <a:t> </a:t>
            </a:r>
            <a:r>
              <a:rPr lang="de-DE" dirty="0" err="1" smtClean="0"/>
              <a:t>assume</a:t>
            </a:r>
            <a:r>
              <a:rPr lang="de-DE" dirty="0" smtClean="0"/>
              <a:t> </a:t>
            </a:r>
            <a:r>
              <a:rPr lang="de-DE" dirty="0" err="1" smtClean="0"/>
              <a:t>as</a:t>
            </a:r>
            <a:r>
              <a:rPr lang="de-DE" dirty="0" smtClean="0"/>
              <a:t> ‚</a:t>
            </a:r>
            <a:r>
              <a:rPr lang="de-DE" dirty="0" err="1" smtClean="0"/>
              <a:t>Udi</a:t>
            </a:r>
            <a:r>
              <a:rPr lang="de-DE" dirty="0" smtClean="0"/>
              <a:t>‘ will </a:t>
            </a:r>
            <a:r>
              <a:rPr lang="de-DE" dirty="0" err="1" smtClean="0"/>
              <a:t>only</a:t>
            </a:r>
            <a:r>
              <a:rPr lang="de-DE" dirty="0" smtClean="0"/>
              <a:t> </a:t>
            </a:r>
            <a:r>
              <a:rPr lang="de-DE" dirty="0" err="1" smtClean="0"/>
              <a:t>survive</a:t>
            </a:r>
            <a:r>
              <a:rPr lang="de-DE" dirty="0" smtClean="0"/>
              <a:t> </a:t>
            </a:r>
            <a:r>
              <a:rPr lang="de-DE" dirty="0" err="1" smtClean="0"/>
              <a:t>as</a:t>
            </a:r>
            <a:r>
              <a:rPr lang="de-DE" dirty="0" smtClean="0"/>
              <a:t> a </a:t>
            </a:r>
            <a:r>
              <a:rPr lang="de-DE" dirty="0" err="1" smtClean="0"/>
              <a:t>newly</a:t>
            </a:r>
            <a:r>
              <a:rPr lang="de-DE" dirty="0" smtClean="0"/>
              <a:t> </a:t>
            </a:r>
            <a:r>
              <a:rPr lang="de-DE" dirty="0" err="1" smtClean="0"/>
              <a:t>shaped</a:t>
            </a:r>
            <a:r>
              <a:rPr lang="de-DE" dirty="0" smtClean="0"/>
              <a:t> </a:t>
            </a:r>
            <a:r>
              <a:rPr lang="de-DE" dirty="0" err="1" smtClean="0"/>
              <a:t>religious</a:t>
            </a:r>
            <a:r>
              <a:rPr lang="de-DE" dirty="0" smtClean="0"/>
              <a:t> </a:t>
            </a:r>
            <a:r>
              <a:rPr lang="de-DE" dirty="0" err="1" smtClean="0"/>
              <a:t>language</a:t>
            </a:r>
            <a:r>
              <a:rPr lang="de-DE" dirty="0" smtClean="0"/>
              <a:t> (</a:t>
            </a:r>
            <a:r>
              <a:rPr lang="de-DE" dirty="0" err="1" smtClean="0"/>
              <a:t>if</a:t>
            </a:r>
            <a:r>
              <a:rPr lang="de-DE" dirty="0" smtClean="0"/>
              <a:t> </a:t>
            </a:r>
            <a:r>
              <a:rPr lang="de-DE" dirty="0" err="1" smtClean="0"/>
              <a:t>ever</a:t>
            </a:r>
            <a:r>
              <a:rPr lang="de-DE" dirty="0" smtClean="0"/>
              <a:t> </a:t>
            </a:r>
            <a:r>
              <a:rPr lang="de-DE" dirty="0" err="1" smtClean="0"/>
              <a:t>popes</a:t>
            </a:r>
            <a:r>
              <a:rPr lang="de-DE" dirty="0" smtClean="0"/>
              <a:t> will </a:t>
            </a:r>
            <a:r>
              <a:rPr lang="de-DE" dirty="0" err="1" smtClean="0"/>
              <a:t>be</a:t>
            </a:r>
            <a:r>
              <a:rPr lang="de-DE" dirty="0" smtClean="0"/>
              <a:t> </a:t>
            </a:r>
            <a:r>
              <a:rPr lang="de-DE" dirty="0" err="1" smtClean="0"/>
              <a:t>trained</a:t>
            </a:r>
            <a:r>
              <a:rPr lang="de-DE" dirty="0" smtClean="0"/>
              <a:t> on </a:t>
            </a:r>
            <a:r>
              <a:rPr lang="de-DE" dirty="0" err="1" smtClean="0"/>
              <a:t>the</a:t>
            </a:r>
            <a:r>
              <a:rPr lang="de-DE" dirty="0" smtClean="0"/>
              <a:t> </a:t>
            </a:r>
            <a:r>
              <a:rPr lang="de-DE" dirty="0" err="1" smtClean="0"/>
              <a:t>basis</a:t>
            </a:r>
            <a:r>
              <a:rPr lang="de-DE" dirty="0" smtClean="0"/>
              <a:t> </a:t>
            </a:r>
            <a:r>
              <a:rPr lang="de-DE" dirty="0" err="1" smtClean="0"/>
              <a:t>of</a:t>
            </a:r>
            <a:r>
              <a:rPr lang="de-DE" dirty="0" smtClean="0"/>
              <a:t> </a:t>
            </a:r>
            <a:r>
              <a:rPr lang="de-DE" dirty="0" err="1" smtClean="0"/>
              <a:t>Udi</a:t>
            </a:r>
            <a:r>
              <a:rPr lang="de-DE" dirty="0" smtClean="0"/>
              <a:t>)</a:t>
            </a:r>
          </a:p>
        </p:txBody>
      </p:sp>
      <p:sp>
        <p:nvSpPr>
          <p:cNvPr id="4" name="Datumsplatzhalter 3"/>
          <p:cNvSpPr>
            <a:spLocks noGrp="1"/>
          </p:cNvSpPr>
          <p:nvPr>
            <p:ph type="dt" sz="half" idx="10"/>
          </p:nvPr>
        </p:nvSpPr>
        <p:spPr/>
        <p:txBody>
          <a:bodyPr/>
          <a:lstStyle/>
          <a:p>
            <a:fld id="{840925C6-6F96-674A-9936-393A1711F59D}" type="datetime1">
              <a:rPr lang="de-DE" smtClean="0"/>
              <a:t>14.06.16</a:t>
            </a:fld>
            <a:endParaRPr lang="en-US"/>
          </a:p>
        </p:txBody>
      </p:sp>
      <p:sp>
        <p:nvSpPr>
          <p:cNvPr id="5" name="Foliennummernplatzhalter 4"/>
          <p:cNvSpPr>
            <a:spLocks noGrp="1"/>
          </p:cNvSpPr>
          <p:nvPr>
            <p:ph type="sldNum" sz="quarter" idx="12"/>
          </p:nvPr>
        </p:nvSpPr>
        <p:spPr/>
        <p:txBody>
          <a:bodyPr/>
          <a:lstStyle/>
          <a:p>
            <a:fld id="{886BB73A-582F-4420-9A14-CB10A2B2E5E8}" type="slidenum">
              <a:rPr lang="en-US" smtClean="0"/>
              <a:t>37</a:t>
            </a:fld>
            <a:endParaRPr lang="en-US"/>
          </a:p>
        </p:txBody>
      </p:sp>
    </p:spTree>
    <p:extLst>
      <p:ext uri="{BB962C8B-B14F-4D97-AF65-F5344CB8AC3E}">
        <p14:creationId xmlns:p14="http://schemas.microsoft.com/office/powerpoint/2010/main" val="3207718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Ethnicity</a:t>
            </a:r>
            <a:endParaRPr lang="en-US" noProof="0"/>
          </a:p>
        </p:txBody>
      </p:sp>
      <p:sp>
        <p:nvSpPr>
          <p:cNvPr id="3" name="Inhaltsplatzhalter 2"/>
          <p:cNvSpPr>
            <a:spLocks noGrp="1"/>
          </p:cNvSpPr>
          <p:nvPr>
            <p:ph idx="1"/>
          </p:nvPr>
        </p:nvSpPr>
        <p:spPr/>
        <p:txBody>
          <a:bodyPr>
            <a:normAutofit/>
          </a:bodyPr>
          <a:lstStyle/>
          <a:p>
            <a:pPr marL="0" indent="0">
              <a:buNone/>
            </a:pPr>
            <a:r>
              <a:rPr lang="en-US" b="1" noProof="0" dirty="0" smtClean="0"/>
              <a:t>How to define Ethnicity?</a:t>
            </a:r>
          </a:p>
          <a:p>
            <a:pPr marL="0" indent="0">
              <a:buNone/>
            </a:pPr>
            <a:endParaRPr lang="en-US" b="1" noProof="0" dirty="0" smtClean="0"/>
          </a:p>
          <a:p>
            <a:pPr marL="400050" lvl="1" indent="0">
              <a:buNone/>
            </a:pPr>
            <a:r>
              <a:rPr lang="en-US" b="1" noProof="0" dirty="0" smtClean="0"/>
              <a:t>Group-internal view:</a:t>
            </a:r>
            <a:r>
              <a:rPr lang="en-US" noProof="0" dirty="0" smtClean="0"/>
              <a:t> Social unit, that construes and maintains a collective identity based on a bundle of distinctive features present in the traditional and conventionalized sociocultural knowledge patterns of the community.</a:t>
            </a:r>
          </a:p>
          <a:p>
            <a:pPr marL="400050" lvl="1" indent="0">
              <a:buNone/>
            </a:pPr>
            <a:endParaRPr lang="en-US" noProof="0" dirty="0" smtClean="0"/>
          </a:p>
          <a:p>
            <a:pPr marL="400050" lvl="1" indent="0">
              <a:buNone/>
            </a:pPr>
            <a:r>
              <a:rPr lang="en-US" noProof="0" dirty="0" smtClean="0"/>
              <a:t>		- Each group defines the relevance of the corresponding features differently. The way people do this is again part of the cultural knowledge of the community. 			</a:t>
            </a:r>
            <a:endParaRPr lang="en-US" noProof="0" dirty="0"/>
          </a:p>
        </p:txBody>
      </p:sp>
      <p:sp>
        <p:nvSpPr>
          <p:cNvPr id="4" name="Foliennummernplatzhalter 3"/>
          <p:cNvSpPr>
            <a:spLocks noGrp="1"/>
          </p:cNvSpPr>
          <p:nvPr>
            <p:ph type="sldNum" sz="quarter" idx="12"/>
          </p:nvPr>
        </p:nvSpPr>
        <p:spPr/>
        <p:txBody>
          <a:bodyPr/>
          <a:lstStyle/>
          <a:p>
            <a:fld id="{9D13BA0A-5EF6-8B4A-AE1D-9845C8EB09D5}" type="slidenum">
              <a:rPr lang="de-DE" smtClean="0"/>
              <a:t>4</a:t>
            </a:fld>
            <a:endParaRPr lang="de-DE"/>
          </a:p>
        </p:txBody>
      </p:sp>
      <p:sp>
        <p:nvSpPr>
          <p:cNvPr id="5" name="Datumsplatzhalter 4"/>
          <p:cNvSpPr>
            <a:spLocks noGrp="1"/>
          </p:cNvSpPr>
          <p:nvPr>
            <p:ph type="dt" sz="half" idx="10"/>
          </p:nvPr>
        </p:nvSpPr>
        <p:spPr/>
        <p:txBody>
          <a:bodyPr/>
          <a:lstStyle/>
          <a:p>
            <a:fld id="{9FBDC614-8140-B24E-A518-1BBFDB6FB919}" type="datetime1">
              <a:rPr lang="de-DE" smtClean="0"/>
              <a:t>14.06.16</a:t>
            </a:fld>
            <a:endParaRPr lang="en-US"/>
          </a:p>
        </p:txBody>
      </p:sp>
    </p:spTree>
    <p:extLst>
      <p:ext uri="{BB962C8B-B14F-4D97-AF65-F5344CB8AC3E}">
        <p14:creationId xmlns:p14="http://schemas.microsoft.com/office/powerpoint/2010/main" val="344766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Ethnicity</a:t>
            </a:r>
            <a:endParaRPr lang="en-US" noProof="0"/>
          </a:p>
        </p:txBody>
      </p:sp>
      <p:sp>
        <p:nvSpPr>
          <p:cNvPr id="3" name="Inhaltsplatzhalter 2"/>
          <p:cNvSpPr>
            <a:spLocks noGrp="1"/>
          </p:cNvSpPr>
          <p:nvPr>
            <p:ph idx="1"/>
          </p:nvPr>
        </p:nvSpPr>
        <p:spPr/>
        <p:txBody>
          <a:bodyPr>
            <a:normAutofit/>
          </a:bodyPr>
          <a:lstStyle/>
          <a:p>
            <a:pPr marL="400050" lvl="1" indent="0">
              <a:buNone/>
            </a:pPr>
            <a:r>
              <a:rPr lang="en-US" b="1" noProof="0" dirty="0" smtClean="0"/>
              <a:t>Prototypical: </a:t>
            </a:r>
          </a:p>
          <a:p>
            <a:pPr marL="400050" lvl="1" indent="0">
              <a:buNone/>
            </a:pPr>
            <a:r>
              <a:rPr lang="en-US" b="1" noProof="0" dirty="0" smtClean="0"/>
              <a:t>- Collective knowledge: </a:t>
            </a:r>
            <a:r>
              <a:rPr lang="en-US" noProof="0" dirty="0" smtClean="0"/>
              <a:t>Conventionalized </a:t>
            </a:r>
            <a:r>
              <a:rPr lang="en-US" noProof="0" dirty="0" err="1" smtClean="0"/>
              <a:t>knoweldge</a:t>
            </a:r>
            <a:r>
              <a:rPr lang="en-US" noProof="0" dirty="0" smtClean="0"/>
              <a:t> about social, cultural, and economic practices and about the ‚interpretation of the world‘.</a:t>
            </a:r>
          </a:p>
          <a:p>
            <a:pPr marL="400050" lvl="1" indent="0">
              <a:buNone/>
            </a:pPr>
            <a:r>
              <a:rPr lang="en-US" b="1" noProof="0" dirty="0" smtClean="0"/>
              <a:t>- History: </a:t>
            </a:r>
            <a:r>
              <a:rPr lang="en-US" noProof="0" dirty="0" smtClean="0"/>
              <a:t>Genealogical identity.</a:t>
            </a:r>
          </a:p>
          <a:p>
            <a:pPr marL="400050" lvl="1" indent="0">
              <a:buNone/>
            </a:pPr>
            <a:r>
              <a:rPr lang="en-US" noProof="0" dirty="0" smtClean="0"/>
              <a:t>- </a:t>
            </a:r>
            <a:r>
              <a:rPr lang="en-US" b="1" noProof="0" dirty="0" err="1" smtClean="0"/>
              <a:t>Regionality</a:t>
            </a:r>
            <a:r>
              <a:rPr lang="en-US" b="1" noProof="0" dirty="0" smtClean="0"/>
              <a:t>: </a:t>
            </a:r>
            <a:r>
              <a:rPr lang="en-US" noProof="0" dirty="0" smtClean="0"/>
              <a:t>Attribution of a regional (also mythological) homeland to the given community. 	</a:t>
            </a:r>
          </a:p>
          <a:p>
            <a:pPr marL="400050" lvl="1" indent="0">
              <a:buNone/>
            </a:pPr>
            <a:r>
              <a:rPr lang="en-US" noProof="0" dirty="0" smtClean="0"/>
              <a:t>- </a:t>
            </a:r>
            <a:r>
              <a:rPr lang="en-US" b="1" noProof="0" dirty="0" smtClean="0"/>
              <a:t>Institutionalization: </a:t>
            </a:r>
            <a:r>
              <a:rPr lang="en-US" noProof="0" dirty="0" smtClean="0"/>
              <a:t>‚Administration‘ of traditional knowledge by a specific group within the community</a:t>
            </a:r>
            <a:endParaRPr lang="en-US" noProof="0" dirty="0"/>
          </a:p>
        </p:txBody>
      </p:sp>
      <p:sp>
        <p:nvSpPr>
          <p:cNvPr id="4" name="Foliennummernplatzhalter 3"/>
          <p:cNvSpPr>
            <a:spLocks noGrp="1"/>
          </p:cNvSpPr>
          <p:nvPr>
            <p:ph type="sldNum" sz="quarter" idx="12"/>
          </p:nvPr>
        </p:nvSpPr>
        <p:spPr/>
        <p:txBody>
          <a:bodyPr/>
          <a:lstStyle/>
          <a:p>
            <a:fld id="{9D13BA0A-5EF6-8B4A-AE1D-9845C8EB09D5}" type="slidenum">
              <a:rPr lang="de-DE" smtClean="0"/>
              <a:t>5</a:t>
            </a:fld>
            <a:endParaRPr lang="de-DE"/>
          </a:p>
        </p:txBody>
      </p:sp>
      <p:sp>
        <p:nvSpPr>
          <p:cNvPr id="5" name="Datumsplatzhalter 4"/>
          <p:cNvSpPr>
            <a:spLocks noGrp="1"/>
          </p:cNvSpPr>
          <p:nvPr>
            <p:ph type="dt" sz="half" idx="10"/>
          </p:nvPr>
        </p:nvSpPr>
        <p:spPr/>
        <p:txBody>
          <a:bodyPr/>
          <a:lstStyle/>
          <a:p>
            <a:fld id="{CBCCAD05-D13D-634B-BE98-9F5C27C63652}" type="datetime1">
              <a:rPr lang="de-DE" smtClean="0"/>
              <a:t>14.06.16</a:t>
            </a:fld>
            <a:endParaRPr lang="en-US"/>
          </a:p>
        </p:txBody>
      </p:sp>
    </p:spTree>
    <p:extLst>
      <p:ext uri="{BB962C8B-B14F-4D97-AF65-F5344CB8AC3E}">
        <p14:creationId xmlns:p14="http://schemas.microsoft.com/office/powerpoint/2010/main" val="585585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Ethnicity</a:t>
            </a:r>
            <a:endParaRPr lang="en-US" noProof="0"/>
          </a:p>
        </p:txBody>
      </p:sp>
      <p:sp>
        <p:nvSpPr>
          <p:cNvPr id="3" name="Inhaltsplatzhalter 2"/>
          <p:cNvSpPr>
            <a:spLocks noGrp="1"/>
          </p:cNvSpPr>
          <p:nvPr>
            <p:ph idx="1"/>
          </p:nvPr>
        </p:nvSpPr>
        <p:spPr/>
        <p:txBody>
          <a:bodyPr>
            <a:normAutofit lnSpcReduction="10000"/>
          </a:bodyPr>
          <a:lstStyle/>
          <a:p>
            <a:pPr marL="0" indent="0">
              <a:buNone/>
            </a:pPr>
            <a:r>
              <a:rPr lang="en-US" b="1" noProof="0" smtClean="0"/>
              <a:t>External view:</a:t>
            </a:r>
          </a:p>
          <a:p>
            <a:pPr marL="0" indent="0">
              <a:buNone/>
            </a:pPr>
            <a:endParaRPr lang="en-US" b="1" noProof="0" smtClean="0"/>
          </a:p>
          <a:p>
            <a:pPr marL="0" indent="0">
              <a:buNone/>
            </a:pPr>
            <a:r>
              <a:rPr lang="en-US" noProof="0" smtClean="0"/>
              <a:t>	Construction of ‚experiences of difference‘ by a commnunity with regard to other communities. </a:t>
            </a:r>
          </a:p>
          <a:p>
            <a:pPr marL="0" indent="0">
              <a:buNone/>
            </a:pPr>
            <a:endParaRPr lang="en-US" noProof="0" smtClean="0"/>
          </a:p>
          <a:p>
            <a:pPr marL="0" indent="0">
              <a:buNone/>
            </a:pPr>
            <a:r>
              <a:rPr lang="en-US" noProof="0" smtClean="0"/>
              <a:t>	=&gt; Stereotyping und classification of ‚otherness‘ with the help of the community‘s patterns of ethnicity.</a:t>
            </a:r>
          </a:p>
          <a:p>
            <a:pPr marL="0" indent="0">
              <a:buNone/>
            </a:pPr>
            <a:endParaRPr lang="en-US" noProof="0" smtClean="0"/>
          </a:p>
          <a:p>
            <a:pPr marL="0" indent="0">
              <a:buNone/>
            </a:pPr>
            <a:r>
              <a:rPr lang="en-US" noProof="0" smtClean="0"/>
              <a:t> 	=&gt; Identification of other rulerships as entailing a different ‚ethnic‘ pattern.</a:t>
            </a:r>
            <a:endParaRPr lang="en-US" noProof="0"/>
          </a:p>
        </p:txBody>
      </p:sp>
      <p:sp>
        <p:nvSpPr>
          <p:cNvPr id="4" name="Foliennummernplatzhalter 3"/>
          <p:cNvSpPr>
            <a:spLocks noGrp="1"/>
          </p:cNvSpPr>
          <p:nvPr>
            <p:ph type="sldNum" sz="quarter" idx="12"/>
          </p:nvPr>
        </p:nvSpPr>
        <p:spPr/>
        <p:txBody>
          <a:bodyPr/>
          <a:lstStyle/>
          <a:p>
            <a:fld id="{9D13BA0A-5EF6-8B4A-AE1D-9845C8EB09D5}" type="slidenum">
              <a:rPr lang="de-DE" smtClean="0"/>
              <a:t>6</a:t>
            </a:fld>
            <a:endParaRPr lang="de-DE"/>
          </a:p>
        </p:txBody>
      </p:sp>
      <p:sp>
        <p:nvSpPr>
          <p:cNvPr id="5" name="Datumsplatzhalter 4"/>
          <p:cNvSpPr>
            <a:spLocks noGrp="1"/>
          </p:cNvSpPr>
          <p:nvPr>
            <p:ph type="dt" sz="half" idx="10"/>
          </p:nvPr>
        </p:nvSpPr>
        <p:spPr/>
        <p:txBody>
          <a:bodyPr/>
          <a:lstStyle/>
          <a:p>
            <a:fld id="{79095DCC-70D3-C142-A663-452B0BA79519}" type="datetime1">
              <a:rPr lang="de-DE" smtClean="0"/>
              <a:t>14.06.16</a:t>
            </a:fld>
            <a:endParaRPr lang="en-US"/>
          </a:p>
        </p:txBody>
      </p:sp>
    </p:spTree>
    <p:extLst>
      <p:ext uri="{BB962C8B-B14F-4D97-AF65-F5344CB8AC3E}">
        <p14:creationId xmlns:p14="http://schemas.microsoft.com/office/powerpoint/2010/main" val="12078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Language</a:t>
            </a:r>
            <a:endParaRPr lang="en-US" noProof="0"/>
          </a:p>
        </p:txBody>
      </p:sp>
      <p:sp>
        <p:nvSpPr>
          <p:cNvPr id="3" name="Inhaltsplatzhalter 2"/>
          <p:cNvSpPr>
            <a:spLocks noGrp="1"/>
          </p:cNvSpPr>
          <p:nvPr>
            <p:ph idx="1"/>
          </p:nvPr>
        </p:nvSpPr>
        <p:spPr/>
        <p:txBody>
          <a:bodyPr>
            <a:normAutofit/>
          </a:bodyPr>
          <a:lstStyle/>
          <a:p>
            <a:pPr marL="0" indent="0">
              <a:buNone/>
            </a:pPr>
            <a:r>
              <a:rPr lang="en-US" b="1" noProof="0" dirty="0" smtClean="0"/>
              <a:t>Internal view:</a:t>
            </a:r>
          </a:p>
          <a:p>
            <a:pPr>
              <a:buFontTx/>
              <a:buChar char="-"/>
            </a:pPr>
            <a:r>
              <a:rPr lang="en-US" b="1" noProof="0" dirty="0" smtClean="0"/>
              <a:t>Social knowledge:</a:t>
            </a:r>
            <a:r>
              <a:rPr lang="en-US" noProof="0" dirty="0" smtClean="0"/>
              <a:t> Language as a part of social interactional patterns (communication).</a:t>
            </a:r>
          </a:p>
          <a:p>
            <a:pPr lvl="1">
              <a:buFontTx/>
              <a:buChar char="-"/>
            </a:pPr>
            <a:r>
              <a:rPr lang="en-US" noProof="0" dirty="0" smtClean="0"/>
              <a:t>But: Language is not a necessary part of construing ‚ethnicity‘!</a:t>
            </a:r>
          </a:p>
          <a:p>
            <a:pPr lvl="1">
              <a:buFontTx/>
              <a:buChar char="-"/>
            </a:pPr>
            <a:r>
              <a:rPr lang="en-US" noProof="0" dirty="0" smtClean="0"/>
              <a:t>But: Language may support the stabilization of ethnicity constructions.</a:t>
            </a:r>
          </a:p>
          <a:p>
            <a:pPr lvl="1">
              <a:buFontTx/>
              <a:buChar char="-"/>
            </a:pPr>
            <a:r>
              <a:rPr lang="en-US" noProof="0" dirty="0" smtClean="0"/>
              <a:t>This does not necessarily mean that an ethnic group should be marked for one language (cf. multilingual ethnic groups). </a:t>
            </a:r>
          </a:p>
          <a:p>
            <a:pPr lvl="1">
              <a:buFontTx/>
              <a:buChar char="-"/>
            </a:pPr>
            <a:endParaRPr lang="en-US" noProof="0" dirty="0" smtClean="0"/>
          </a:p>
        </p:txBody>
      </p:sp>
      <p:sp>
        <p:nvSpPr>
          <p:cNvPr id="4" name="Foliennummernplatzhalter 3"/>
          <p:cNvSpPr>
            <a:spLocks noGrp="1"/>
          </p:cNvSpPr>
          <p:nvPr>
            <p:ph type="sldNum" sz="quarter" idx="12"/>
          </p:nvPr>
        </p:nvSpPr>
        <p:spPr/>
        <p:txBody>
          <a:bodyPr/>
          <a:lstStyle/>
          <a:p>
            <a:fld id="{9D13BA0A-5EF6-8B4A-AE1D-9845C8EB09D5}" type="slidenum">
              <a:rPr lang="de-DE" smtClean="0"/>
              <a:t>7</a:t>
            </a:fld>
            <a:endParaRPr lang="de-DE"/>
          </a:p>
        </p:txBody>
      </p:sp>
      <p:sp>
        <p:nvSpPr>
          <p:cNvPr id="5" name="Datumsplatzhalter 4"/>
          <p:cNvSpPr>
            <a:spLocks noGrp="1"/>
          </p:cNvSpPr>
          <p:nvPr>
            <p:ph type="dt" sz="half" idx="10"/>
          </p:nvPr>
        </p:nvSpPr>
        <p:spPr/>
        <p:txBody>
          <a:bodyPr/>
          <a:lstStyle/>
          <a:p>
            <a:fld id="{84ACBEAA-BD93-9F4A-96B3-2AC6D020FE1F}" type="datetime1">
              <a:rPr lang="de-DE" smtClean="0"/>
              <a:t>14.06.16</a:t>
            </a:fld>
            <a:endParaRPr lang="en-US"/>
          </a:p>
        </p:txBody>
      </p:sp>
    </p:spTree>
    <p:extLst>
      <p:ext uri="{BB962C8B-B14F-4D97-AF65-F5344CB8AC3E}">
        <p14:creationId xmlns:p14="http://schemas.microsoft.com/office/powerpoint/2010/main" val="1142508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Language</a:t>
            </a:r>
            <a:endParaRPr lang="de-DE" dirty="0"/>
          </a:p>
        </p:txBody>
      </p:sp>
      <p:sp>
        <p:nvSpPr>
          <p:cNvPr id="3" name="Inhaltsplatzhalt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3600" dirty="0" smtClean="0"/>
              <a:t>Language </a:t>
            </a:r>
            <a:r>
              <a:rPr lang="de-DE" sz="3600" dirty="0" err="1" smtClean="0"/>
              <a:t>and</a:t>
            </a:r>
            <a:r>
              <a:rPr lang="de-DE" sz="3600" dirty="0" smtClean="0"/>
              <a:t> Power:</a:t>
            </a:r>
          </a:p>
          <a:p>
            <a:pPr marL="0" marR="0" lvl="0" indent="0" defTabSz="914400" eaLnBrk="1" fontAlgn="auto" latinLnBrk="0" hangingPunct="1">
              <a:lnSpc>
                <a:spcPct val="100000"/>
              </a:lnSpc>
              <a:spcBef>
                <a:spcPts val="0"/>
              </a:spcBef>
              <a:spcAft>
                <a:spcPts val="0"/>
              </a:spcAft>
              <a:buClrTx/>
              <a:buSzTx/>
              <a:buFontTx/>
              <a:buNone/>
              <a:tabLst/>
              <a:defRPr/>
            </a:pPr>
            <a:endParaRPr lang="de-DE" sz="3600" dirty="0"/>
          </a:p>
          <a:p>
            <a:pPr marL="0" indent="0" defTabSz="914400">
              <a:spcBef>
                <a:spcPts val="0"/>
              </a:spcBef>
              <a:buNone/>
            </a:pPr>
            <a:r>
              <a:rPr lang="de-DE" sz="3600" dirty="0"/>
              <a:t>“a </a:t>
            </a:r>
            <a:r>
              <a:rPr lang="de-DE" sz="3600" dirty="0" err="1"/>
              <a:t>shprakh</a:t>
            </a:r>
            <a:r>
              <a:rPr lang="de-DE" sz="3600" dirty="0"/>
              <a:t> </a:t>
            </a:r>
            <a:r>
              <a:rPr lang="de-DE" sz="3600" dirty="0" err="1"/>
              <a:t>iz</a:t>
            </a:r>
            <a:r>
              <a:rPr lang="de-DE" sz="3600" dirty="0"/>
              <a:t> a </a:t>
            </a:r>
            <a:r>
              <a:rPr lang="de-DE" sz="3600" dirty="0" err="1"/>
              <a:t>dialekt</a:t>
            </a:r>
            <a:r>
              <a:rPr lang="de-DE" sz="3600" dirty="0"/>
              <a:t> mit an </a:t>
            </a:r>
            <a:r>
              <a:rPr lang="de-DE" sz="3600" dirty="0" err="1"/>
              <a:t>armey</a:t>
            </a:r>
            <a:r>
              <a:rPr lang="de-DE" sz="3600" dirty="0"/>
              <a:t> </a:t>
            </a:r>
            <a:r>
              <a:rPr lang="de-DE" sz="3600" dirty="0" err="1"/>
              <a:t>un</a:t>
            </a:r>
            <a:r>
              <a:rPr lang="de-DE" sz="3600" dirty="0"/>
              <a:t> </a:t>
            </a:r>
            <a:r>
              <a:rPr lang="de-DE" sz="3600" dirty="0" err="1" smtClean="0"/>
              <a:t>flot</a:t>
            </a:r>
            <a:r>
              <a:rPr lang="de-DE" sz="3600" dirty="0" smtClean="0"/>
              <a:t>.“ </a:t>
            </a:r>
          </a:p>
          <a:p>
            <a:pPr marL="0" indent="0" defTabSz="914400">
              <a:spcBef>
                <a:spcPts val="0"/>
              </a:spcBef>
              <a:buNone/>
            </a:pPr>
            <a:endParaRPr lang="de-DE" sz="3600" dirty="0" smtClean="0"/>
          </a:p>
          <a:p>
            <a:pPr marL="0" indent="0" defTabSz="914400">
              <a:spcBef>
                <a:spcPts val="0"/>
              </a:spcBef>
              <a:buNone/>
            </a:pPr>
            <a:r>
              <a:rPr lang="de-DE" sz="3600" dirty="0" smtClean="0"/>
              <a:t>‚A </a:t>
            </a:r>
            <a:r>
              <a:rPr lang="de-DE" sz="3600" dirty="0" err="1"/>
              <a:t>language</a:t>
            </a:r>
            <a:r>
              <a:rPr lang="de-DE" sz="3600" dirty="0"/>
              <a:t> </a:t>
            </a:r>
            <a:r>
              <a:rPr lang="de-DE" sz="3600" dirty="0" err="1"/>
              <a:t>is</a:t>
            </a:r>
            <a:r>
              <a:rPr lang="de-DE" sz="3600" dirty="0"/>
              <a:t> a </a:t>
            </a:r>
            <a:r>
              <a:rPr lang="de-DE" sz="3600" dirty="0" err="1"/>
              <a:t>dialect</a:t>
            </a:r>
            <a:r>
              <a:rPr lang="de-DE" sz="3600" dirty="0"/>
              <a:t> </a:t>
            </a:r>
            <a:r>
              <a:rPr lang="de-DE" sz="3600" dirty="0" err="1"/>
              <a:t>with</a:t>
            </a:r>
            <a:r>
              <a:rPr lang="de-DE" sz="3600" dirty="0"/>
              <a:t> an </a:t>
            </a:r>
            <a:r>
              <a:rPr lang="de-DE" sz="3600" dirty="0" err="1"/>
              <a:t>army</a:t>
            </a:r>
            <a:r>
              <a:rPr lang="de-DE" sz="3600" dirty="0"/>
              <a:t> </a:t>
            </a:r>
            <a:r>
              <a:rPr lang="de-DE" sz="3600" dirty="0" err="1"/>
              <a:t>and</a:t>
            </a:r>
            <a:r>
              <a:rPr lang="de-DE" sz="3600" dirty="0"/>
              <a:t> a </a:t>
            </a:r>
            <a:r>
              <a:rPr lang="de-DE" sz="3600" dirty="0" err="1" smtClean="0"/>
              <a:t>navy</a:t>
            </a:r>
            <a:r>
              <a:rPr lang="de-DE" sz="3600" dirty="0" smtClean="0"/>
              <a:t>‘) </a:t>
            </a:r>
            <a:r>
              <a:rPr lang="de-DE" sz="3600" dirty="0"/>
              <a:t>(Weinreich 1945: 13</a:t>
            </a:r>
            <a:r>
              <a:rPr lang="de-DE" sz="3600" dirty="0" smtClean="0"/>
              <a:t>) </a:t>
            </a:r>
            <a:endParaRPr lang="de-DE" sz="3600" dirty="0"/>
          </a:p>
          <a:p>
            <a:pPr marL="0" marR="0" lvl="0" indent="0" defTabSz="91440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2"/>
          </p:nvPr>
        </p:nvSpPr>
        <p:spPr/>
        <p:txBody>
          <a:bodyPr/>
          <a:lstStyle/>
          <a:p>
            <a:fld id="{9D13BA0A-5EF6-8B4A-AE1D-9845C8EB09D5}" type="slidenum">
              <a:rPr lang="de-DE" smtClean="0"/>
              <a:t>8</a:t>
            </a:fld>
            <a:endParaRPr lang="de-DE"/>
          </a:p>
        </p:txBody>
      </p:sp>
      <p:sp>
        <p:nvSpPr>
          <p:cNvPr id="5" name="Datumsplatzhalter 4"/>
          <p:cNvSpPr>
            <a:spLocks noGrp="1"/>
          </p:cNvSpPr>
          <p:nvPr>
            <p:ph type="dt" sz="half" idx="10"/>
          </p:nvPr>
        </p:nvSpPr>
        <p:spPr/>
        <p:txBody>
          <a:bodyPr/>
          <a:lstStyle/>
          <a:p>
            <a:fld id="{B31626F7-B271-1441-9D2B-8D6AD040E680}" type="datetime1">
              <a:rPr lang="de-DE" smtClean="0"/>
              <a:t>14.06.16</a:t>
            </a:fld>
            <a:endParaRPr lang="en-US"/>
          </a:p>
        </p:txBody>
      </p:sp>
    </p:spTree>
    <p:extLst>
      <p:ext uri="{BB962C8B-B14F-4D97-AF65-F5344CB8AC3E}">
        <p14:creationId xmlns:p14="http://schemas.microsoft.com/office/powerpoint/2010/main" val="149031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Language</a:t>
            </a:r>
            <a:endParaRPr lang="en-US" noProof="0"/>
          </a:p>
        </p:txBody>
      </p:sp>
      <p:sp>
        <p:nvSpPr>
          <p:cNvPr id="3" name="Inhaltsplatzhalter 2"/>
          <p:cNvSpPr>
            <a:spLocks noGrp="1"/>
          </p:cNvSpPr>
          <p:nvPr>
            <p:ph idx="1"/>
          </p:nvPr>
        </p:nvSpPr>
        <p:spPr/>
        <p:txBody>
          <a:bodyPr>
            <a:normAutofit/>
          </a:bodyPr>
          <a:lstStyle/>
          <a:p>
            <a:pPr marL="0" indent="0">
              <a:buNone/>
            </a:pPr>
            <a:r>
              <a:rPr lang="en-US" b="1" noProof="0" smtClean="0"/>
              <a:t>External view:</a:t>
            </a:r>
          </a:p>
          <a:p>
            <a:pPr marL="0" indent="0">
              <a:buNone/>
            </a:pPr>
            <a:r>
              <a:rPr lang="en-US" noProof="0" smtClean="0"/>
              <a:t>Societies may (!) related to experiecne of differences in communicative practices as being part of a bundle of ethnic markers.</a:t>
            </a:r>
          </a:p>
          <a:p>
            <a:pPr marL="0" indent="0">
              <a:buNone/>
            </a:pPr>
            <a:r>
              <a:rPr lang="en-US" noProof="0" smtClean="0"/>
              <a:t>	But: This is not a ‚must‘!</a:t>
            </a:r>
          </a:p>
          <a:p>
            <a:pPr marL="0" indent="0">
              <a:buNone/>
            </a:pPr>
            <a:r>
              <a:rPr lang="en-US" noProof="0" smtClean="0"/>
              <a:t> 	- It happens especially if the given society sees itss own system of linguistic practices as constituing a relevant part of their ethnicity. </a:t>
            </a:r>
            <a:endParaRPr lang="en-US" noProof="0"/>
          </a:p>
        </p:txBody>
      </p:sp>
      <p:sp>
        <p:nvSpPr>
          <p:cNvPr id="4" name="Foliennummernplatzhalter 3"/>
          <p:cNvSpPr>
            <a:spLocks noGrp="1"/>
          </p:cNvSpPr>
          <p:nvPr>
            <p:ph type="sldNum" sz="quarter" idx="12"/>
          </p:nvPr>
        </p:nvSpPr>
        <p:spPr/>
        <p:txBody>
          <a:bodyPr/>
          <a:lstStyle/>
          <a:p>
            <a:fld id="{9D13BA0A-5EF6-8B4A-AE1D-9845C8EB09D5}" type="slidenum">
              <a:rPr lang="de-DE" smtClean="0"/>
              <a:t>9</a:t>
            </a:fld>
            <a:endParaRPr lang="de-DE"/>
          </a:p>
        </p:txBody>
      </p:sp>
      <p:sp>
        <p:nvSpPr>
          <p:cNvPr id="5" name="Datumsplatzhalter 4"/>
          <p:cNvSpPr>
            <a:spLocks noGrp="1"/>
          </p:cNvSpPr>
          <p:nvPr>
            <p:ph type="dt" sz="half" idx="10"/>
          </p:nvPr>
        </p:nvSpPr>
        <p:spPr/>
        <p:txBody>
          <a:bodyPr/>
          <a:lstStyle/>
          <a:p>
            <a:fld id="{0C5E1A6E-4ED8-044B-97A8-4877C4354B97}" type="datetime1">
              <a:rPr lang="de-DE" smtClean="0"/>
              <a:t>14.06.16</a:t>
            </a:fld>
            <a:endParaRPr lang="en-US"/>
          </a:p>
        </p:txBody>
      </p:sp>
    </p:spTree>
    <p:extLst>
      <p:ext uri="{BB962C8B-B14F-4D97-AF65-F5344CB8AC3E}">
        <p14:creationId xmlns:p14="http://schemas.microsoft.com/office/powerpoint/2010/main" val="16290015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ronus">
  <a:themeElements>
    <a:clrScheme name="Cronus">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ronus">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1744</Words>
  <Application>Microsoft Macintosh PowerPoint</Application>
  <PresentationFormat>Bildschirmpräsentation (4:3)</PresentationFormat>
  <Paragraphs>434</Paragraphs>
  <Slides>37</Slides>
  <Notes>1</Notes>
  <HiddenSlides>0</HiddenSlides>
  <MMClips>4</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Calibri</vt:lpstr>
      <vt:lpstr>Georgia</vt:lpstr>
      <vt:lpstr>Times New Roman</vt:lpstr>
      <vt:lpstr>Wingdings</vt:lpstr>
      <vt:lpstr>Wingdings 2</vt:lpstr>
      <vt:lpstr>Cronus</vt:lpstr>
      <vt:lpstr>How much Udi is Udi? Or: What do we describe when we describe a language?</vt:lpstr>
      <vt:lpstr>Basic Question</vt:lpstr>
      <vt:lpstr>Basic Question</vt:lpstr>
      <vt:lpstr>Ethnicity</vt:lpstr>
      <vt:lpstr>Ethnicity</vt:lpstr>
      <vt:lpstr>Ethnicity</vt:lpstr>
      <vt:lpstr>Language</vt:lpstr>
      <vt:lpstr>Language</vt:lpstr>
      <vt:lpstr>Language</vt:lpstr>
      <vt:lpstr>Getting started</vt:lpstr>
      <vt:lpstr>Udi (1)</vt:lpstr>
      <vt:lpstr>Udi (1)</vt:lpstr>
      <vt:lpstr>Udi (1)</vt:lpstr>
      <vt:lpstr>Udi (1)</vt:lpstr>
      <vt:lpstr>Observation</vt:lpstr>
      <vt:lpstr>Caucasian Albanian</vt:lpstr>
      <vt:lpstr>Caucasian Albanian</vt:lpstr>
      <vt:lpstr>Caucasian Albanian</vt:lpstr>
      <vt:lpstr>Caucasian Albanian</vt:lpstr>
      <vt:lpstr>Udi (2)</vt:lpstr>
      <vt:lpstr>Udi (2)</vt:lpstr>
      <vt:lpstr>Udi (2)</vt:lpstr>
      <vt:lpstr>Udi (2)</vt:lpstr>
      <vt:lpstr>Udi (2)</vt:lpstr>
      <vt:lpstr>Udi (2)</vt:lpstr>
      <vt:lpstr>Udi (2)</vt:lpstr>
      <vt:lpstr>Udi (2)</vt:lpstr>
      <vt:lpstr>Udi (2)</vt:lpstr>
      <vt:lpstr>Udi (2)</vt:lpstr>
      <vt:lpstr>Udi (2)</vt:lpstr>
      <vt:lpstr>Udi (2)</vt:lpstr>
      <vt:lpstr>Udi (2)</vt:lpstr>
      <vt:lpstr>Udi (2)</vt:lpstr>
      <vt:lpstr>Udi (2)</vt:lpstr>
      <vt:lpstr>Udi (2)</vt:lpstr>
      <vt:lpstr>Udi (2)</vt:lpstr>
      <vt:lpstr>Udi (2)</vt:lpstr>
    </vt:vector>
  </TitlesOfParts>
  <Company>ATS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Udi is there in Udi?  </dc:title>
  <dc:creator>WOLFGANG SCHULZE</dc:creator>
  <cp:lastModifiedBy>Microsoft Office-Anwender</cp:lastModifiedBy>
  <cp:revision>82</cp:revision>
  <dcterms:created xsi:type="dcterms:W3CDTF">2014-09-22T05:18:57Z</dcterms:created>
  <dcterms:modified xsi:type="dcterms:W3CDTF">2016-06-14T10:16:52Z</dcterms:modified>
</cp:coreProperties>
</file>